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7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12192000" cy="6858000"/>
  <p:notesSz cx="6858000" cy="9144000"/>
  <p:embeddedFontLst>
    <p:embeddedFont>
      <p:font typeface="Calibri" panose="020F0502020204030204" pitchFamily="34" charset="0"/>
      <p:regular r:id="rId78"/>
      <p:bold r:id="rId79"/>
      <p:italic r:id="rId80"/>
      <p:boldItalic r:id="rId81"/>
    </p:embeddedFont>
    <p:embeddedFont>
      <p:font typeface="Montserrat" panose="00000500000000000000" pitchFamily="2" charset="0"/>
      <p:regular r:id="rId82"/>
      <p:bold r:id="rId83"/>
      <p:italic r:id="rId84"/>
      <p:boldItalic r:id="rId85"/>
    </p:embeddedFont>
    <p:embeddedFont>
      <p:font typeface="Montserrat SemiBold" panose="00000700000000000000" pitchFamily="2" charset="0"/>
      <p:regular r:id="rId86"/>
      <p:bold r:id="rId87"/>
      <p:italic r:id="rId88"/>
      <p:boldItalic r:id="rId8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1100">
          <p15:clr>
            <a:srgbClr val="9AA0A6"/>
          </p15:clr>
        </p15:guide>
        <p15:guide id="3" orient="horz" pos="2707">
          <p15:clr>
            <a:srgbClr val="9AA0A6"/>
          </p15:clr>
        </p15:guide>
        <p15:guide id="4" orient="horz" pos="1706">
          <p15:clr>
            <a:srgbClr val="9AA0A6"/>
          </p15:clr>
        </p15:guide>
        <p15:guide id="5" orient="horz" pos="3909">
          <p15:clr>
            <a:srgbClr val="9AA0A6"/>
          </p15:clr>
        </p15:guide>
        <p15:guide id="6" pos="567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1" roundtripDataSignature="AMtx7mjyb/uvuHFjCQL1wHq5ITtjgLRiY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na Brandao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E1DEB3-A5AE-40C8-A330-75DCB1A7F11B}" v="13" dt="2022-12-22T22:03:50.085"/>
  </p1510:revLst>
</p1510:revInfo>
</file>

<file path=ppt/tableStyles.xml><?xml version="1.0" encoding="utf-8"?>
<a:tblStyleLst xmlns:a="http://schemas.openxmlformats.org/drawingml/2006/main" def="{AC1A5CDB-924B-4083-B72F-C9CCF705AE8D}">
  <a:tblStyle styleId="{AC1A5CDB-924B-4083-B72F-C9CCF705AE8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dk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dk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01CBFD2-4C66-46D1-BD55-D94911436188}" styleName="Table_1">
    <a:wholeTbl>
      <a:tcTxStyle b="off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rgbClr val="FFFFFF">
              <a:alpha val="20000"/>
            </a:srgb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FFFFF">
              <a:alpha val="20000"/>
            </a:srgb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E96535D3-3256-4D90-89CB-7F14B06ED36D}" styleName="Table_2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C36AE399-3B26-4D6C-A8C2-41055C695D35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dk1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dk1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pos="3840"/>
        <p:guide orient="horz" pos="1100"/>
        <p:guide orient="horz" pos="2707"/>
        <p:guide orient="horz" pos="1706"/>
        <p:guide orient="horz" pos="3909"/>
        <p:guide pos="5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7.fntdata"/><Relationship Id="rId89" Type="http://schemas.openxmlformats.org/officeDocument/2006/relationships/font" Target="fonts/font1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2.fntdata"/><Relationship Id="rId5" Type="http://schemas.openxmlformats.org/officeDocument/2006/relationships/slide" Target="slides/slide4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6.fntdata"/><Relationship Id="rId88" Type="http://schemas.openxmlformats.org/officeDocument/2006/relationships/font" Target="fonts/font11.fntdata"/><Relationship Id="rId91" Type="http://customschemas.google.com/relationships/presentationmetadata" Target="NUL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ommentAuthors" Target="commentAuthor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0.fntdata"/><Relationship Id="rId61" Type="http://schemas.openxmlformats.org/officeDocument/2006/relationships/slide" Target="slides/slide60.xml"/><Relationship Id="rId82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alt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61552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6c6415c38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6c6415c38_5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g126c6415c38_5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altLang="pt-B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1b882ed6fa_1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67" name="Google Shape;167;g11b882ed6fa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1b882ed6fa_1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6" name="Google Shape;176;g11b882ed6fa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1b882ed6fa_1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5" name="Google Shape;185;g11b882ed6fa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1b882ed6fa_1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94" name="Google Shape;194;g11b882ed6fa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269b5c4828_1_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03" name="Google Shape;203;g1269b5c4828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13" name="Google Shape;2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269b5c4828_1_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27" name="Google Shape;227;g1269b5c4828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275cf931dc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275cf931d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275cf931dc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1275cf931d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275cf931dc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/>
              <a:t> Mariana: O grafico 2 nao esta muito claro sobre o que se trata…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/>
              <a:t>Acho que podemos trocar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/>
              <a:t>Aline: Fiz um ajuste. veja o que acha </a:t>
            </a:r>
            <a:endParaRPr/>
          </a:p>
        </p:txBody>
      </p:sp>
      <p:sp>
        <p:nvSpPr>
          <p:cNvPr id="271" name="Google Shape;271;g1275cf931dc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269b5c4828_1_2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94" name="Google Shape;294;g1269b5c4828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75cf931dc_0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1275cf931dc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27743ea5a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31" name="Google Shape;331;g127743ea5a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27743ea5ae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127743ea5a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27743ea5ae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75" name="Google Shape;375;g127743ea5ae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1b882ed6fa_1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04" name="Google Shape;404;g11b882ed6fa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27743ea5ae_0_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43" name="Google Shape;443;g127743ea5ae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1b7f1a23b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g11b7f1a23b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26cfd21f5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26cfd21f5e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96" name="Google Shape;496;g126cfd21f5e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altLang="pt-BR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269b5c4828_1_4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505" name="Google Shape;505;g1269b5c4828_1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26bb4c3c6a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126bb4c3c6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1b882ed6fa_1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g11b882ed6f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1b882ed6fa_1_7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g11b882ed6fa_1_7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1b882ed6fa_1_8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g11b882ed6fa_1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11b882ed6fa_1_9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g11b882ed6fa_1_9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1b882ed6fa_1_8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624" name="Google Shape;624;g11b882ed6fa_1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1b882ed6fa_1_8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g11b882ed6fa_1_8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126c6415c38_2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667" name="Google Shape;667;g126c6415c38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11b882ed6fa_1_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g11b882ed6fa_1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127f5b59b21_3_2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686" name="Google Shape;686;g127f5b59b21_3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27f5b59b21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127f5b59b2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26d49afc59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01" name="Google Shape;101;g126d49afc5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127bf09b75a_0_2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g127bf09b75a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127bf09ba00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g127bf09ba00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27f5b59b21_2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27f5b59b21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127bf09ba00_0_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g127bf09ba00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126d7f28695_0_2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g126d7f28695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126d7f28695_0_2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g126d7f2869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127f5b59b21_2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g127f5b59b21_2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26ea4c926c_2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g126ea4c926c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127f5b59b21_2_2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g127f5b59b21_2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126ea4c926c_2_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g126ea4c926c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1b882ed6fa_1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1b882ed6fa_1_7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11b882ed6fa_1_7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altLang="pt-BR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126d7f28695_0_3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g126d7f28695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127f5b59b21_5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g127f5b59b21_5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127f5b59b21_5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g127f5b59b21_5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127f5b59b21_5_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g127f5b59b21_5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127bf09ba00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g127bf09ba0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127f5b59b21_3_2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07" name="Google Shape;1207;g127f5b59b21_3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127f5b59b21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g127f5b59b2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127bf09b75a_0_1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g127bf09b75a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127bf09b75a_0_1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g127bf09b75a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127f5b59b21_3_2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316" name="Google Shape;1316;g127f5b59b21_3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69b5c4828_1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269b5c4828_1_3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32" name="Google Shape;132;g1269b5c4828_1_3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alt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127bf09b75a_0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g127bf09b75a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127bf09b75a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g127bf09b75a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127bf09b75a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1" name="Google Shape;1391;g127bf09b75a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11b882ed6fa_3_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g11b882ed6fa_3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g11b882ed6fa_3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g11b882ed6fa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27f5b59b21_3_2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499" name="Google Shape;1499;g127f5b59b21_3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g11b882ed6fa_3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g11b882ed6fa_3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126b530f0d9_1_5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g126b530f0d9_1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g127f5b59b21_3_2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altLang="pt-BR"/>
              <a:t>Opção 1</a:t>
            </a:r>
            <a:endParaRPr/>
          </a:p>
        </p:txBody>
      </p:sp>
      <p:sp>
        <p:nvSpPr>
          <p:cNvPr id="1579" name="Google Shape;1579;g127f5b59b21_3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g1269b5c4828_2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g1269b5c4828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127f5b59b21_3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2" name="Google Shape;1612;g127f5b59b21_3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613" name="Google Shape;1613;g127f5b59b21_3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altLang="pt-BR"/>
              <a:t>70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g127f5b59b21_3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3" name="Google Shape;1623;g127f5b59b21_3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g127f5b59b21_3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altLang="pt-BR"/>
              <a:t>71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127f5b59b21_3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g127f5b59b21_3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/>
              <a:t>Repensar esse slide</a:t>
            </a:r>
            <a:endParaRPr/>
          </a:p>
        </p:txBody>
      </p:sp>
      <p:sp>
        <p:nvSpPr>
          <p:cNvPr id="1635" name="Google Shape;1635;g127f5b59b21_3_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altLang="pt-BR"/>
              <a:t>72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g127f5b59b21_3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5" name="Google Shape;1645;g127f5b59b21_3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g127f5b59b21_3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altLang="pt-BR"/>
              <a:t>73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g127f5b59b21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6" name="Google Shape;1656;g127f5b59b21_3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/>
              <a:t>Repensar esse slide</a:t>
            </a:r>
            <a:endParaRPr/>
          </a:p>
        </p:txBody>
      </p:sp>
      <p:sp>
        <p:nvSpPr>
          <p:cNvPr id="1657" name="Google Shape;1657;g127f5b59b21_3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altLang="pt-BR"/>
              <a:t>74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126bb4c3c6a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7" name="Google Shape;1667;g126bb4c3c6a_0_6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g126bb4c3c6a_0_6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altLang="pt-BR"/>
              <a:t>75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26c6415c38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26c6415c38_2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49" name="Google Shape;149;g126c6415c38_2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altLang="pt-B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268b6f9d6c_0_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5" name="Google Shape;15;g1268b6f9d6c_0_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numCol="1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6" name="Google Shape;16;g1268b6f9d6c_0_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numCol="1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alt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268b6f9d6c_0_3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g1268b6f9d6c_0_3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numCol="1" anchor="t" anchorCtr="0">
            <a:norm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g1268b6f9d6c_0_3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numCol="1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alt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268b6f9d6c_0_4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numCol="1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alt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268b6f9d6c_0_4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rm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g1268b6f9d6c_0_45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numCol="1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g1268b6f9d6c_0_4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g1268b6f9d6c_0_4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g1268b6f9d6c_0_4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alt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1268b6f9d6c_0_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numCol="1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g1268b6f9d6c_0_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numCol="1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alt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1268b6f9d6c_0_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numCol="1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1268b6f9d6c_0_1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numCol="1" anchor="t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g1268b6f9d6c_0_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numCol="1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alt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1268b6f9d6c_0_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numCol="1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1268b6f9d6c_0_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numCol="1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g1268b6f9d6c_0_1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numCol="1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g1268b6f9d6c_0_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numCol="1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alt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1268b6f9d6c_0_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numCol="1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1268b6f9d6c_0_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numCol="1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alt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268b6f9d6c_0_2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g1268b6f9d6c_0_2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numCol="1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g1268b6f9d6c_0_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numCol="1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alt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1268b6f9d6c_0_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numCol="1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8" name="Google Shape;38;g1268b6f9d6c_0_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numCol="1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alt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268b6f9d6c_0_30"/>
          <p:cNvSpPr/>
          <p:nvPr/>
        </p:nvSpPr>
        <p:spPr>
          <a:xfrm>
            <a:off x="6096000" y="33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g1268b6f9d6c_0_3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2" name="Google Shape;42;g1268b6f9d6c_0_3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numCol="1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g1268b6f9d6c_0_30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numCol="1" anchor="ctr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g1268b6f9d6c_0_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numCol="1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alt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1268b6f9d6c_0_36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numCol="1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g1268b6f9d6c_0_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numCol="1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alt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268b6f9d6c_0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g1268b6f9d6c_0_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t" anchorCtr="0">
            <a:norm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sz="2400">
                <a:solidFill>
                  <a:schemeClr val="lt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○"/>
              <a:defRPr sz="1900">
                <a:solidFill>
                  <a:schemeClr val="lt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■"/>
              <a:defRPr sz="1900">
                <a:solidFill>
                  <a:schemeClr val="lt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 sz="1900">
                <a:solidFill>
                  <a:schemeClr val="lt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○"/>
              <a:defRPr sz="1900">
                <a:solidFill>
                  <a:schemeClr val="lt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■"/>
              <a:defRPr sz="1900">
                <a:solidFill>
                  <a:schemeClr val="lt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 sz="1900">
                <a:solidFill>
                  <a:schemeClr val="lt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○"/>
              <a:defRPr sz="1900">
                <a:solidFill>
                  <a:schemeClr val="lt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■"/>
              <a:defRPr sz="19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g1268b6f9d6c_0_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rmAutofit/>
          </a:bodyPr>
          <a:lstStyle>
            <a:lvl1pPr lvl="0" algn="r" rtl="0">
              <a:buNone/>
              <a:defRPr sz="1300">
                <a:solidFill>
                  <a:schemeClr val="lt2"/>
                </a:solidFill>
              </a:defRPr>
            </a:lvl1pPr>
            <a:lvl2pPr lvl="1" algn="r" rtl="0">
              <a:buNone/>
              <a:defRPr sz="1300">
                <a:solidFill>
                  <a:schemeClr val="lt2"/>
                </a:solidFill>
              </a:defRPr>
            </a:lvl2pPr>
            <a:lvl3pPr lvl="2" algn="r" rtl="0">
              <a:buNone/>
              <a:defRPr sz="1300">
                <a:solidFill>
                  <a:schemeClr val="lt2"/>
                </a:solidFill>
              </a:defRPr>
            </a:lvl3pPr>
            <a:lvl4pPr lvl="3" algn="r" rtl="0">
              <a:buNone/>
              <a:defRPr sz="1300">
                <a:solidFill>
                  <a:schemeClr val="lt2"/>
                </a:solidFill>
              </a:defRPr>
            </a:lvl4pPr>
            <a:lvl5pPr lvl="4" algn="r" rtl="0">
              <a:buNone/>
              <a:defRPr sz="1300">
                <a:solidFill>
                  <a:schemeClr val="lt2"/>
                </a:solidFill>
              </a:defRPr>
            </a:lvl5pPr>
            <a:lvl6pPr lvl="5" algn="r" rtl="0">
              <a:buNone/>
              <a:defRPr sz="1300">
                <a:solidFill>
                  <a:schemeClr val="lt2"/>
                </a:solidFill>
              </a:defRPr>
            </a:lvl6pPr>
            <a:lvl7pPr lvl="6" algn="r" rtl="0">
              <a:buNone/>
              <a:defRPr sz="1300">
                <a:solidFill>
                  <a:schemeClr val="lt2"/>
                </a:solidFill>
              </a:defRPr>
            </a:lvl7pPr>
            <a:lvl8pPr lvl="7" algn="r" rtl="0">
              <a:buNone/>
              <a:defRPr sz="1300">
                <a:solidFill>
                  <a:schemeClr val="lt2"/>
                </a:solidFill>
              </a:defRPr>
            </a:lvl8pPr>
            <a:lvl9pPr lvl="8" algn="r" rtl="0">
              <a:buNone/>
              <a:defRPr sz="13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alt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bit.ly/3xYyKc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7.png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4.png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8.png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9.jp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8.png"/><Relationship Id="rId4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1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3.png"/><Relationship Id="rId4" Type="http://schemas.openxmlformats.org/officeDocument/2006/relationships/image" Target="../media/image1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4.png"/><Relationship Id="rId4" Type="http://schemas.openxmlformats.org/officeDocument/2006/relationships/image" Target="../media/image1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6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0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1.png"/><Relationship Id="rId4" Type="http://schemas.openxmlformats.org/officeDocument/2006/relationships/image" Target="../media/image1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2.png"/><Relationship Id="rId4" Type="http://schemas.openxmlformats.org/officeDocument/2006/relationships/image" Target="../media/image1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9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turismonautico.uff.br/2021/05/07/relatorio-do-levantamento-documental-sobre-esportes-nauticos-em-niteroi-e-sobre-iniciativas-de-turismo-nautico-no-brasil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turismonautico.uff.br/wp-content/uploads/sites/380/2021/11/Relatorio-Nichos-Prioritarios.pdf" TargetMode="External"/><Relationship Id="rId4" Type="http://schemas.openxmlformats.org/officeDocument/2006/relationships/hyperlink" Target="http://turismonautico.uff.br/wp-content/uploads/sites/380/2021/08/Relatorio-do-MAPEAMENTO_PDPA-4455_.pdf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doi.org/10.1080/02508281.2017.1308086" TargetMode="External"/><Relationship Id="rId4" Type="http://schemas.openxmlformats.org/officeDocument/2006/relationships/hyperlink" Target="https://journals.sagepub.com/doi/10.1177/0047287510362776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://turismonautico.uff.br/" TargetMode="External"/><Relationship Id="rId3" Type="http://schemas.openxmlformats.org/officeDocument/2006/relationships/image" Target="../media/image96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hyperlink" Target="https://www.instagram.com/turismonautico_niteroi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g126c6415c38_5_0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11461753" y="617880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66" name="Google Shape;66;g126c6415c38_5_0"/>
          <p:cNvSpPr/>
          <p:nvPr/>
        </p:nvSpPr>
        <p:spPr>
          <a:xfrm>
            <a:off x="0" y="0"/>
            <a:ext cx="6264300" cy="21393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126c6415c38_5_0"/>
          <p:cNvSpPr txBox="1"/>
          <p:nvPr/>
        </p:nvSpPr>
        <p:spPr>
          <a:xfrm>
            <a:off x="-397200" y="138075"/>
            <a:ext cx="65091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Resultados da Pesquisa</a:t>
            </a: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Brasileiro de Sprint 2022</a:t>
            </a:r>
            <a:endParaRPr sz="25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8;g126c6415c38_5_0"/>
          <p:cNvSpPr txBox="1"/>
          <p:nvPr/>
        </p:nvSpPr>
        <p:spPr>
          <a:xfrm>
            <a:off x="-541425" y="1291550"/>
            <a:ext cx="7047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6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CBVA’A - Niterói-RJ – 2 e 3 de Abril </a:t>
            </a:r>
            <a:endParaRPr sz="16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6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Classificatória para o Mundial em Londres</a:t>
            </a:r>
            <a:endParaRPr sz="16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" name="Google Shape;69;g126c6415c38_5_0"/>
          <p:cNvPicPr preferRelativeResize="0"/>
          <p:nvPr/>
        </p:nvPicPr>
        <p:blipFill rotWithShape="1">
          <a:blip r:embed="rId3">
            <a:alphaModFix/>
          </a:blip>
          <a:srcRect l="4056" r="20122" b="36134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g126c6415c38_5_0"/>
          <p:cNvSpPr/>
          <p:nvPr/>
        </p:nvSpPr>
        <p:spPr>
          <a:xfrm>
            <a:off x="0" y="0"/>
            <a:ext cx="6264300" cy="21393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g126c6415c38_5_0"/>
          <p:cNvSpPr txBox="1"/>
          <p:nvPr/>
        </p:nvSpPr>
        <p:spPr>
          <a:xfrm>
            <a:off x="-397200" y="138075"/>
            <a:ext cx="6509100" cy="10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Resultados da Pesquisa</a:t>
            </a:r>
            <a:endParaRPr sz="29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Brasileiro de Sprint 2022</a:t>
            </a:r>
            <a:endParaRPr sz="24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" name="Google Shape;72;g126c6415c38_5_0"/>
          <p:cNvSpPr txBox="1"/>
          <p:nvPr/>
        </p:nvSpPr>
        <p:spPr>
          <a:xfrm>
            <a:off x="-541425" y="1244600"/>
            <a:ext cx="70470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5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CBVA’A - Niterói-RJ – 2 e 3 de Abril </a:t>
            </a:r>
            <a:endParaRPr sz="15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5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Classificatória para o Mundial em Londres</a:t>
            </a:r>
            <a:endParaRPr sz="15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3" name="Google Shape;73;g126c6415c38_5_0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11461753" y="617880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74" name="Google Shape;74;g126c6415c38_5_0"/>
          <p:cNvSpPr txBox="1"/>
          <p:nvPr/>
        </p:nvSpPr>
        <p:spPr>
          <a:xfrm>
            <a:off x="27900" y="6440625"/>
            <a:ext cx="256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Foto por Renan Branco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1b882ed6fa_1_12"/>
          <p:cNvSpPr txBox="1">
            <a:spLocks noGrp="1"/>
          </p:cNvSpPr>
          <p:nvPr>
            <p:ph type="title"/>
          </p:nvPr>
        </p:nvSpPr>
        <p:spPr>
          <a:xfrm>
            <a:off x="897550" y="1524000"/>
            <a:ext cx="4057800" cy="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br>
              <a:rPr lang="pt-BR" altLang="pt-BR" sz="48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altLang="pt-BR" sz="2800" b="1">
                <a:latin typeface="Montserrat"/>
                <a:ea typeface="Montserrat"/>
                <a:cs typeface="Montserrat"/>
                <a:sym typeface="Montserrat"/>
              </a:rPr>
              <a:t>Principais resultados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0" name="Google Shape;170;g11b882ed6fa_1_12"/>
          <p:cNvPicPr preferRelativeResize="0"/>
          <p:nvPr/>
        </p:nvPicPr>
        <p:blipFill rotWithShape="1">
          <a:blip r:embed="rId3">
            <a:alphaModFix/>
          </a:blip>
          <a:srcRect t="46287" b="29825"/>
          <a:stretch/>
        </p:blipFill>
        <p:spPr>
          <a:xfrm>
            <a:off x="0" y="0"/>
            <a:ext cx="12191999" cy="12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11b882ed6fa_1_12"/>
          <p:cNvSpPr txBox="1"/>
          <p:nvPr/>
        </p:nvSpPr>
        <p:spPr>
          <a:xfrm>
            <a:off x="6862150" y="1676400"/>
            <a:ext cx="4414800" cy="51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altLang="pt-BR" sz="1537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Entre os municípios do Rio destacamos a capital, Rio de Janeiro. A região dos Lagos também esteve bem representada por diversos de seus municípios. </a:t>
            </a:r>
            <a:endParaRPr sz="1537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altLang="pt-BR" sz="1537" b="1">
                <a:solidFill>
                  <a:srgbClr val="D9D9D9"/>
                </a:solidFill>
              </a:rPr>
              <a:t>Os clubes de prática esportiva são canais importantes de comunicação com estes turistas e visitantes.</a:t>
            </a:r>
            <a:endParaRPr sz="1537" b="1">
              <a:solidFill>
                <a:srgbClr val="D9D9D9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altLang="pt-BR" sz="1537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Os clubes/ escolas frequentados pelos turistas praticantes do esporte em seu local de origem foram os principais meios pelos quais o evento foi divulgado. Os companheiros de clube também foram maioria na modalidade de acompanhantes da viagem, o que reforça o forte aspecto social deste segmento.</a:t>
            </a:r>
            <a:endParaRPr sz="1537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537" b="1">
              <a:solidFill>
                <a:srgbClr val="D9D9D9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537"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9D9D9"/>
              </a:solidFill>
            </a:endParaRPr>
          </a:p>
        </p:txBody>
      </p:sp>
      <p:sp>
        <p:nvSpPr>
          <p:cNvPr id="172" name="Google Shape;172;g11b882ed6fa_1_12"/>
          <p:cNvSpPr txBox="1"/>
          <p:nvPr/>
        </p:nvSpPr>
        <p:spPr>
          <a:xfrm>
            <a:off x="836850" y="2438400"/>
            <a:ext cx="4414800" cy="53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 b="1">
                <a:solidFill>
                  <a:srgbClr val="D9D9D9"/>
                </a:solidFill>
              </a:rPr>
              <a:t>Os esportes náuticos são grande motivadores de viagens.  </a:t>
            </a:r>
            <a:endParaRPr sz="1537" b="1">
              <a:solidFill>
                <a:srgbClr val="D9D9D9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Quase metade dos entrevistados que participaram do evento praticam algum esporte náutico e já viajaram motivados pela prática deste esporte, evidenciando assim o potencial do turismo náutico esportivo. </a:t>
            </a:r>
            <a:endParaRPr sz="1537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 b="1">
                <a:solidFill>
                  <a:srgbClr val="D9D9D9"/>
                </a:solidFill>
              </a:rPr>
              <a:t>O Estado do Rio de Janeiro é o principal emissor de turistas e visitantes praticantes de canoa havaiana. </a:t>
            </a:r>
            <a:endParaRPr sz="1537" b="1">
              <a:solidFill>
                <a:srgbClr val="D9D9D9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A maioria dos praticantes presentes no evento eram do estado do Rio, seguido pelo Estado de São Paulo,  Distrito Federal e Espírito Santo.</a:t>
            </a:r>
            <a:endParaRPr sz="1537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537" b="1">
              <a:solidFill>
                <a:srgbClr val="D9D9D9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537" b="1"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3" name="Google Shape;173;g11b882ed6fa_1_12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11519513" y="6185850"/>
            <a:ext cx="473475" cy="473475"/>
          </a:xfrm>
          <a:prstGeom prst="rect">
            <a:avLst/>
          </a:prstGeom>
          <a:noFill/>
          <a:ln>
            <a:noFill/>
          </a:ln>
          <a:effectLst>
            <a:outerShdw algn="bl" rotWithShape="0">
              <a:srgbClr val="000000">
                <a:alpha val="2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1b882ed6fa_1_20"/>
          <p:cNvSpPr txBox="1">
            <a:spLocks noGrp="1"/>
          </p:cNvSpPr>
          <p:nvPr>
            <p:ph type="title"/>
          </p:nvPr>
        </p:nvSpPr>
        <p:spPr>
          <a:xfrm>
            <a:off x="897550" y="1524000"/>
            <a:ext cx="4057800" cy="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br>
              <a:rPr lang="pt-BR" altLang="pt-BR" sz="48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altLang="pt-BR" sz="2800" b="1">
                <a:latin typeface="Montserrat"/>
                <a:ea typeface="Montserrat"/>
                <a:cs typeface="Montserrat"/>
                <a:sym typeface="Montserrat"/>
              </a:rPr>
              <a:t>Principais resultados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9" name="Google Shape;179;g11b882ed6fa_1_20"/>
          <p:cNvPicPr preferRelativeResize="0"/>
          <p:nvPr/>
        </p:nvPicPr>
        <p:blipFill rotWithShape="1">
          <a:blip r:embed="rId3">
            <a:alphaModFix/>
          </a:blip>
          <a:srcRect t="46287" b="29825"/>
          <a:stretch/>
        </p:blipFill>
        <p:spPr>
          <a:xfrm>
            <a:off x="0" y="0"/>
            <a:ext cx="12191999" cy="12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11b882ed6fa_1_20"/>
          <p:cNvSpPr txBox="1"/>
          <p:nvPr/>
        </p:nvSpPr>
        <p:spPr>
          <a:xfrm>
            <a:off x="6862150" y="1676400"/>
            <a:ext cx="4414800" cy="6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 b="1">
                <a:solidFill>
                  <a:srgbClr val="CCCCCC"/>
                </a:solidFill>
              </a:rPr>
              <a:t>A variedade e qualidade dos serviços náuticos esportivos de Niterói são bem vistas.</a:t>
            </a:r>
            <a:endParaRPr sz="1537" b="1">
              <a:solidFill>
                <a:srgbClr val="CCCCCC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A maioria dos turistas e visitantes praticantes de esportes náuticos que estiveram no evento reconheceram a variedade de locais e oportunidades para praticar esportes náuticos em Niterói, avaliando positivamente todos os itens relacionados à oferta de serviços para a prática de esportes náuticos e turismo. </a:t>
            </a:r>
            <a:endParaRPr sz="1537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 b="1">
                <a:solidFill>
                  <a:schemeClr val="lt2"/>
                </a:solidFill>
              </a:rPr>
              <a:t>Há segurança e tranquilidade em Niterói.</a:t>
            </a:r>
            <a:endParaRPr sz="1537" b="1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Os turistas e visitantes praticantes de esportes náuticos, majoritariamente, concordaram parcialmente ou totalmente que a segurança local é boa (81%) e que há paz e tranquilidade em Niterói (88%). </a:t>
            </a:r>
            <a:endParaRPr sz="1537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537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537" b="1">
              <a:solidFill>
                <a:srgbClr val="D9D9D9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537"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9D9D9"/>
              </a:solidFill>
            </a:endParaRPr>
          </a:p>
        </p:txBody>
      </p:sp>
      <p:sp>
        <p:nvSpPr>
          <p:cNvPr id="181" name="Google Shape;181;g11b882ed6fa_1_20"/>
          <p:cNvSpPr txBox="1"/>
          <p:nvPr/>
        </p:nvSpPr>
        <p:spPr>
          <a:xfrm>
            <a:off x="836850" y="2362200"/>
            <a:ext cx="4414800" cy="57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 b="1">
                <a:solidFill>
                  <a:srgbClr val="D9D9D9"/>
                </a:solidFill>
              </a:rPr>
              <a:t>Turistas e visitantes consideram muito favoráveis as condições naturais em Niterói para o turismo náutico esportivo.</a:t>
            </a:r>
            <a:endParaRPr sz="1537" b="1">
              <a:solidFill>
                <a:srgbClr val="D9D9D9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(83%) dos turistas e visitantes que praticam esportes náuticos consideraram as condições climáticas e geográficas favoráveis para a prática esportiva náutica em Niterói, atribuindo avaliação máxima para os itens relacionados.</a:t>
            </a:r>
            <a:endParaRPr sz="1537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Contudo, a cidade recebeu avaliação negativa no quesito “variedade e abundância de vida marinha” e “qualidade da água” (41% e 59% respectivamente), reiterando a necessidade de atenção com as águas da cidade, principal elemento deste segmento. </a:t>
            </a:r>
            <a:endParaRPr sz="1537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537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537" b="1">
              <a:solidFill>
                <a:srgbClr val="D9D9D9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537" b="1"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2" name="Google Shape;182;g11b882ed6fa_1_20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11519513" y="6185850"/>
            <a:ext cx="473475" cy="473475"/>
          </a:xfrm>
          <a:prstGeom prst="rect">
            <a:avLst/>
          </a:prstGeom>
          <a:noFill/>
          <a:ln>
            <a:noFill/>
          </a:ln>
          <a:effectLst>
            <a:outerShdw algn="bl" rotWithShape="0">
              <a:srgbClr val="000000">
                <a:alpha val="2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1b882ed6fa_1_28"/>
          <p:cNvSpPr txBox="1">
            <a:spLocks noGrp="1"/>
          </p:cNvSpPr>
          <p:nvPr>
            <p:ph type="title"/>
          </p:nvPr>
        </p:nvSpPr>
        <p:spPr>
          <a:xfrm>
            <a:off x="897550" y="1524000"/>
            <a:ext cx="4057800" cy="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br>
              <a:rPr lang="pt-BR" altLang="pt-BR" sz="48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altLang="pt-BR" sz="2800" b="1">
                <a:latin typeface="Montserrat"/>
                <a:ea typeface="Montserrat"/>
                <a:cs typeface="Montserrat"/>
                <a:sym typeface="Montserrat"/>
              </a:rPr>
              <a:t>Principais resultados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8" name="Google Shape;188;g11b882ed6fa_1_28"/>
          <p:cNvPicPr preferRelativeResize="0"/>
          <p:nvPr/>
        </p:nvPicPr>
        <p:blipFill rotWithShape="1">
          <a:blip r:embed="rId3">
            <a:alphaModFix/>
          </a:blip>
          <a:srcRect t="46287" b="29825"/>
          <a:stretch/>
        </p:blipFill>
        <p:spPr>
          <a:xfrm>
            <a:off x="0" y="0"/>
            <a:ext cx="12191999" cy="12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11b882ed6fa_1_28"/>
          <p:cNvSpPr txBox="1"/>
          <p:nvPr/>
        </p:nvSpPr>
        <p:spPr>
          <a:xfrm>
            <a:off x="6862150" y="1676400"/>
            <a:ext cx="4414800" cy="3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altLang="pt-BR" sz="1537" b="1">
                <a:solidFill>
                  <a:srgbClr val="CCCCCC"/>
                </a:solidFill>
              </a:rPr>
              <a:t>A Niterói dos esportes náuticos é hospitaleira.</a:t>
            </a:r>
            <a:endParaRPr sz="1537" b="1">
              <a:solidFill>
                <a:srgbClr val="CCCCCC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altLang="pt-BR" sz="1537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Todos os itens relacionados à hospitalidade local e dos que atuam diretamente com o setor náutico esportivo da cidade recebeu pontuação máxima pela maioria dos turistas praticantes de esportes náuticos. </a:t>
            </a:r>
            <a:endParaRPr sz="1537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537" b="1">
              <a:solidFill>
                <a:srgbClr val="CCCCCC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537" b="1">
              <a:solidFill>
                <a:srgbClr val="D9D9D9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537"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9D9D9"/>
              </a:solidFill>
            </a:endParaRPr>
          </a:p>
        </p:txBody>
      </p:sp>
      <p:sp>
        <p:nvSpPr>
          <p:cNvPr id="190" name="Google Shape;190;g11b882ed6fa_1_28"/>
          <p:cNvSpPr txBox="1"/>
          <p:nvPr/>
        </p:nvSpPr>
        <p:spPr>
          <a:xfrm>
            <a:off x="836850" y="2362200"/>
            <a:ext cx="4414800" cy="50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 b="1">
                <a:solidFill>
                  <a:srgbClr val="D9D9D9"/>
                </a:solidFill>
              </a:rPr>
              <a:t>É fácil acessar Niterói.</a:t>
            </a:r>
            <a:endParaRPr sz="1537" b="1">
              <a:solidFill>
                <a:srgbClr val="D9D9D9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Niterói é considerada uma cidade de fácil acesso pela maioria dos turistas e visitantes que praticam esportes náuticos, bem como as áreas destinadas à prática esportiva, destacando que a maior parte deles se deslocou utilizando carro particular.  A avaliação do serviço de transporte público da cidade ficou inconclusiva uma vez que a maioria dos entrevistados pontuou este item como “não concordo, nem discordo”. </a:t>
            </a:r>
            <a:endParaRPr sz="1537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537" b="1">
              <a:solidFill>
                <a:srgbClr val="D9D9D9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537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537" b="1">
              <a:solidFill>
                <a:srgbClr val="D9D9D9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537" b="1"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" name="Google Shape;191;g11b882ed6fa_1_28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11519513" y="6185850"/>
            <a:ext cx="473475" cy="473475"/>
          </a:xfrm>
          <a:prstGeom prst="rect">
            <a:avLst/>
          </a:prstGeom>
          <a:noFill/>
          <a:ln>
            <a:noFill/>
          </a:ln>
          <a:effectLst>
            <a:outerShdw algn="bl" rotWithShape="0">
              <a:srgbClr val="000000">
                <a:alpha val="2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1b882ed6fa_1_36"/>
          <p:cNvSpPr txBox="1">
            <a:spLocks noGrp="1"/>
          </p:cNvSpPr>
          <p:nvPr>
            <p:ph type="title"/>
          </p:nvPr>
        </p:nvSpPr>
        <p:spPr>
          <a:xfrm>
            <a:off x="897550" y="1524000"/>
            <a:ext cx="4057800" cy="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br>
              <a:rPr lang="pt-BR" altLang="pt-BR" sz="48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altLang="pt-BR" sz="2800" b="1">
                <a:latin typeface="Montserrat"/>
                <a:ea typeface="Montserrat"/>
                <a:cs typeface="Montserrat"/>
                <a:sym typeface="Montserrat"/>
              </a:rPr>
              <a:t>Principais resultados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7" name="Google Shape;197;g11b882ed6fa_1_36"/>
          <p:cNvPicPr preferRelativeResize="0"/>
          <p:nvPr/>
        </p:nvPicPr>
        <p:blipFill rotWithShape="1">
          <a:blip r:embed="rId3">
            <a:alphaModFix/>
          </a:blip>
          <a:srcRect t="46287" b="29825"/>
          <a:stretch/>
        </p:blipFill>
        <p:spPr>
          <a:xfrm>
            <a:off x="0" y="0"/>
            <a:ext cx="12191999" cy="12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11b882ed6fa_1_36"/>
          <p:cNvSpPr txBox="1"/>
          <p:nvPr/>
        </p:nvSpPr>
        <p:spPr>
          <a:xfrm>
            <a:off x="6862150" y="1676400"/>
            <a:ext cx="4414800" cy="67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altLang="pt-BR" sz="1537" b="1">
                <a:solidFill>
                  <a:srgbClr val="CCCCCC"/>
                </a:solidFill>
              </a:rPr>
              <a:t>Os serviços e equipamentos turísticos da cidade precisam ser mais conhecidos. </a:t>
            </a:r>
            <a:endParaRPr sz="1537" b="1">
              <a:solidFill>
                <a:srgbClr val="CCCCCC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altLang="pt-BR" sz="1537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Uma quantidade relevante de serviços e equipamentos turísticos da cidade receberam avaliação 3 (não concordo, nem discordo) pelos turistas praticantes de esportes náuticos, com exceção do setor de alimentos e bebidas (este  avaliado positivamente pela maioria dos respondentes). Por este resultado é possível inferir que os respondentes  optaram por uma avaliação neutra desses itens por não conhecê-los.  Niterói atrai os turistas praticantes de esportes náuticos para a cidade com seus eventos náuticos esportivos, contudo, ainda necessita encontrar os meios de tornar seus serviços e equipamentos turísticos adicionais mais conhecidos entre turistas e visitantes. </a:t>
            </a:r>
            <a:endParaRPr sz="1537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537" b="1">
              <a:solidFill>
                <a:srgbClr val="CCCCCC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537" b="1">
              <a:solidFill>
                <a:srgbClr val="CCCCCC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537" b="1">
              <a:solidFill>
                <a:srgbClr val="D9D9D9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537"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9D9D9"/>
              </a:solidFill>
            </a:endParaRPr>
          </a:p>
        </p:txBody>
      </p:sp>
      <p:sp>
        <p:nvSpPr>
          <p:cNvPr id="199" name="Google Shape;199;g11b882ed6fa_1_36"/>
          <p:cNvSpPr txBox="1"/>
          <p:nvPr/>
        </p:nvSpPr>
        <p:spPr>
          <a:xfrm>
            <a:off x="836850" y="2362200"/>
            <a:ext cx="4414800" cy="50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 b="1">
                <a:solidFill>
                  <a:srgbClr val="D9D9D9"/>
                </a:solidFill>
              </a:rPr>
              <a:t>Niterói é conhecida por seus eventos náuticos esportivos.</a:t>
            </a:r>
            <a:endParaRPr sz="1537" b="1">
              <a:solidFill>
                <a:srgbClr val="D9D9D9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Turistas e visitantes concordaram totalmente que na cidade de Niterói acontecem vários eventos esportivos (72%) e que estes eventos são eventos esportivos de qualidade (79%), consolidando cada vez mais a cidade como um destino de referência na organização de eventos esportivos. </a:t>
            </a:r>
            <a:endParaRPr sz="1537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537" b="1">
              <a:solidFill>
                <a:srgbClr val="D9D9D9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537" b="1">
              <a:solidFill>
                <a:srgbClr val="D9D9D9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537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537" b="1">
              <a:solidFill>
                <a:srgbClr val="D9D9D9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537" b="1"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" name="Google Shape;200;g11b882ed6fa_1_36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11519513" y="6185850"/>
            <a:ext cx="473475" cy="473475"/>
          </a:xfrm>
          <a:prstGeom prst="rect">
            <a:avLst/>
          </a:prstGeom>
          <a:noFill/>
          <a:ln>
            <a:noFill/>
          </a:ln>
          <a:effectLst>
            <a:outerShdw algn="bl" rotWithShape="0">
              <a:srgbClr val="000000">
                <a:alpha val="2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g1269b5c4828_1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5525"/>
            <a:ext cx="12192000" cy="691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1269b5c4828_1_54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11461753" y="616610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207" name="Google Shape;207;g1269b5c4828_1_54"/>
          <p:cNvSpPr/>
          <p:nvPr/>
        </p:nvSpPr>
        <p:spPr>
          <a:xfrm>
            <a:off x="0" y="5293900"/>
            <a:ext cx="2850600" cy="36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269b5c4828_1_54"/>
          <p:cNvSpPr txBox="1"/>
          <p:nvPr/>
        </p:nvSpPr>
        <p:spPr>
          <a:xfrm>
            <a:off x="2153650" y="4599775"/>
            <a:ext cx="1129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sz="3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g1269b5c4828_1_54"/>
          <p:cNvSpPr txBox="1"/>
          <p:nvPr/>
        </p:nvSpPr>
        <p:spPr>
          <a:xfrm>
            <a:off x="3357425" y="4699600"/>
            <a:ext cx="44424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PESQUISA</a:t>
            </a:r>
            <a:endParaRPr sz="29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" name="Google Shape;210;g1269b5c4828_1_54"/>
          <p:cNvSpPr txBox="1"/>
          <p:nvPr/>
        </p:nvSpPr>
        <p:spPr>
          <a:xfrm>
            <a:off x="0" y="6457800"/>
            <a:ext cx="21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Acervo Canva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0"/>
          <p:cNvPicPr preferRelativeResize="0"/>
          <p:nvPr/>
        </p:nvPicPr>
        <p:blipFill rotWithShape="1">
          <a:blip r:embed="rId3">
            <a:alphaModFix amt="97000"/>
          </a:blip>
          <a:srcRect/>
          <a:stretch/>
        </p:blipFill>
        <p:spPr>
          <a:xfrm>
            <a:off x="11461753" y="617880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216" name="Google Shape;216;p10"/>
          <p:cNvSpPr txBox="1">
            <a:spLocks noGrp="1"/>
          </p:cNvSpPr>
          <p:nvPr>
            <p:ph type="title"/>
          </p:nvPr>
        </p:nvSpPr>
        <p:spPr>
          <a:xfrm>
            <a:off x="706350" y="1454150"/>
            <a:ext cx="56328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pt-BR" altLang="pt-BR" sz="302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Perfil dos turistas e visitantes presentes</a:t>
            </a:r>
            <a:endParaRPr sz="30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7" name="Google Shape;217;p10"/>
          <p:cNvSpPr txBox="1"/>
          <p:nvPr/>
        </p:nvSpPr>
        <p:spPr>
          <a:xfrm>
            <a:off x="820700" y="3991300"/>
            <a:ext cx="3103500" cy="17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000" b="1">
                <a:solidFill>
                  <a:srgbClr val="505050"/>
                </a:solidFill>
              </a:rPr>
              <a:t>Homens e mulheres com grande variação etária, mas com média de idade de 25 anos</a:t>
            </a:r>
            <a:endParaRPr b="1">
              <a:solidFill>
                <a:srgbClr val="50505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900">
              <a:solidFill>
                <a:srgbClr val="505050"/>
              </a:solidFill>
            </a:endParaRPr>
          </a:p>
        </p:txBody>
      </p:sp>
      <p:sp>
        <p:nvSpPr>
          <p:cNvPr id="218" name="Google Shape;218;p10"/>
          <p:cNvSpPr txBox="1"/>
          <p:nvPr/>
        </p:nvSpPr>
        <p:spPr>
          <a:xfrm>
            <a:off x="4397375" y="3991300"/>
            <a:ext cx="3103500" cy="21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900" b="1">
                <a:solidFill>
                  <a:srgbClr val="505050"/>
                </a:solidFill>
              </a:rPr>
              <a:t>Praticantes de esportes náuticos e a maioria com tempo de prática acima de 4 anos</a:t>
            </a:r>
            <a:endParaRPr sz="1900" b="1">
              <a:solidFill>
                <a:srgbClr val="50505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900">
              <a:solidFill>
                <a:srgbClr val="50505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900">
              <a:solidFill>
                <a:schemeClr val="lt2"/>
              </a:solidFill>
            </a:endParaRPr>
          </a:p>
        </p:txBody>
      </p:sp>
      <p:sp>
        <p:nvSpPr>
          <p:cNvPr id="219" name="Google Shape;219;p10"/>
          <p:cNvSpPr txBox="1"/>
          <p:nvPr/>
        </p:nvSpPr>
        <p:spPr>
          <a:xfrm>
            <a:off x="7974050" y="3991300"/>
            <a:ext cx="3191400" cy="19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900" b="1">
                <a:solidFill>
                  <a:srgbClr val="505050"/>
                </a:solidFill>
              </a:rPr>
              <a:t>Já visitaram Niterói outras vezes (acima de 5) e em geral usam carro particular para acessarem o destino</a:t>
            </a:r>
            <a:r>
              <a:rPr lang="pt-BR" altLang="pt-BR" sz="1900">
                <a:solidFill>
                  <a:srgbClr val="505050"/>
                </a:solidFill>
              </a:rPr>
              <a:t> </a:t>
            </a:r>
            <a:endParaRPr sz="1900">
              <a:solidFill>
                <a:srgbClr val="50505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900">
              <a:solidFill>
                <a:srgbClr val="505050"/>
              </a:solidFill>
            </a:endParaRPr>
          </a:p>
        </p:txBody>
      </p:sp>
      <p:pic>
        <p:nvPicPr>
          <p:cNvPr id="220" name="Google Shape;220;p10"/>
          <p:cNvPicPr preferRelativeResize="0"/>
          <p:nvPr/>
        </p:nvPicPr>
        <p:blipFill rotWithShape="1">
          <a:blip r:embed="rId4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0"/>
          <p:cNvPicPr preferRelativeResize="0"/>
          <p:nvPr/>
        </p:nvPicPr>
        <p:blipFill rotWithShape="1">
          <a:blip r:embed="rId5">
            <a:alphaModFix/>
          </a:blip>
          <a:srcRect r="22534"/>
          <a:stretch/>
        </p:blipFill>
        <p:spPr>
          <a:xfrm>
            <a:off x="1424425" y="2771225"/>
            <a:ext cx="801825" cy="122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74875" y="2711093"/>
            <a:ext cx="1035075" cy="1148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0"/>
          <p:cNvPicPr preferRelativeResize="0"/>
          <p:nvPr/>
        </p:nvPicPr>
        <p:blipFill rotWithShape="1">
          <a:blip r:embed="rId7">
            <a:alphaModFix/>
          </a:blip>
          <a:srcRect b="16492"/>
          <a:stretch/>
        </p:blipFill>
        <p:spPr>
          <a:xfrm>
            <a:off x="5003700" y="2028287"/>
            <a:ext cx="1930010" cy="188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60802" y="2407770"/>
            <a:ext cx="1930000" cy="1506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g1269b5c4828_1_99"/>
          <p:cNvPicPr preferRelativeResize="0"/>
          <p:nvPr/>
        </p:nvPicPr>
        <p:blipFill rotWithShape="1">
          <a:blip r:embed="rId3">
            <a:alphaModFix amt="97000"/>
          </a:blip>
          <a:srcRect/>
          <a:stretch/>
        </p:blipFill>
        <p:spPr>
          <a:xfrm>
            <a:off x="11461753" y="617880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230" name="Google Shape;230;g1269b5c4828_1_99"/>
          <p:cNvSpPr txBox="1">
            <a:spLocks noGrp="1"/>
          </p:cNvSpPr>
          <p:nvPr>
            <p:ph type="title"/>
          </p:nvPr>
        </p:nvSpPr>
        <p:spPr>
          <a:xfrm>
            <a:off x="706350" y="1454150"/>
            <a:ext cx="56328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pt-BR" altLang="pt-BR" sz="302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Perfil dos turistas e visitantes presentes</a:t>
            </a:r>
            <a:endParaRPr sz="30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1" name="Google Shape;231;g1269b5c4828_1_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0525" y="2412114"/>
            <a:ext cx="1623857" cy="14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1269b5c4828_1_99"/>
          <p:cNvSpPr txBox="1"/>
          <p:nvPr/>
        </p:nvSpPr>
        <p:spPr>
          <a:xfrm>
            <a:off x="820700" y="3991300"/>
            <a:ext cx="3103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2000" b="1">
                <a:solidFill>
                  <a:srgbClr val="505050"/>
                </a:solidFill>
              </a:rPr>
              <a:t>O Gasto médio estimado foi R$ 804,48*</a:t>
            </a:r>
            <a:endParaRPr b="1">
              <a:solidFill>
                <a:srgbClr val="505050"/>
              </a:solidFill>
            </a:endParaRPr>
          </a:p>
        </p:txBody>
      </p:sp>
      <p:sp>
        <p:nvSpPr>
          <p:cNvPr id="233" name="Google Shape;233;g1269b5c4828_1_99"/>
          <p:cNvSpPr txBox="1"/>
          <p:nvPr/>
        </p:nvSpPr>
        <p:spPr>
          <a:xfrm>
            <a:off x="4397375" y="3991300"/>
            <a:ext cx="3103500" cy="1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2000" b="1">
                <a:solidFill>
                  <a:srgbClr val="505050"/>
                </a:solidFill>
              </a:rPr>
              <a:t>A maior parte viajou com os companheiros do clube ou familiares</a:t>
            </a:r>
            <a:endParaRPr sz="2000" b="1">
              <a:solidFill>
                <a:srgbClr val="50505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900">
              <a:solidFill>
                <a:schemeClr val="lt2"/>
              </a:solidFill>
            </a:endParaRPr>
          </a:p>
        </p:txBody>
      </p:sp>
      <p:sp>
        <p:nvSpPr>
          <p:cNvPr id="234" name="Google Shape;234;g1269b5c4828_1_99"/>
          <p:cNvSpPr txBox="1"/>
          <p:nvPr/>
        </p:nvSpPr>
        <p:spPr>
          <a:xfrm>
            <a:off x="7974050" y="3991300"/>
            <a:ext cx="3103500" cy="22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2000" b="1">
                <a:solidFill>
                  <a:srgbClr val="505050"/>
                </a:solidFill>
              </a:rPr>
              <a:t>As faixas de renda mais frequentes foram**</a:t>
            </a:r>
            <a:endParaRPr sz="2000" b="1">
              <a:solidFill>
                <a:srgbClr val="50505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2000" b="1">
                <a:solidFill>
                  <a:srgbClr val="505050"/>
                </a:solidFill>
              </a:rPr>
              <a:t>12 salários mínimos ou mais (25.9%)</a:t>
            </a:r>
            <a:endParaRPr sz="2000" b="1">
              <a:solidFill>
                <a:srgbClr val="50505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2000" b="1">
                <a:solidFill>
                  <a:srgbClr val="505050"/>
                </a:solidFill>
              </a:rPr>
              <a:t>3 a 5 salários mínimos (15.5%)</a:t>
            </a:r>
            <a:endParaRPr sz="1300" b="1">
              <a:solidFill>
                <a:srgbClr val="505050"/>
              </a:solidFill>
            </a:endParaRPr>
          </a:p>
        </p:txBody>
      </p:sp>
      <p:pic>
        <p:nvPicPr>
          <p:cNvPr id="235" name="Google Shape;235;g1269b5c4828_1_99"/>
          <p:cNvPicPr preferRelativeResize="0"/>
          <p:nvPr/>
        </p:nvPicPr>
        <p:blipFill rotWithShape="1">
          <a:blip r:embed="rId5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1269b5c4828_1_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50790" y="2381825"/>
            <a:ext cx="1796675" cy="147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1269b5c4828_1_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27461" y="2234699"/>
            <a:ext cx="1796675" cy="1772063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1269b5c4828_1_99"/>
          <p:cNvSpPr txBox="1"/>
          <p:nvPr/>
        </p:nvSpPr>
        <p:spPr>
          <a:xfrm>
            <a:off x="820700" y="5937700"/>
            <a:ext cx="76854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000">
                <a:solidFill>
                  <a:srgbClr val="505050"/>
                </a:solidFill>
              </a:rPr>
              <a:t>*o cálculo de gasto médio considerou a inscrição no evento</a:t>
            </a:r>
            <a:endParaRPr sz="1000">
              <a:solidFill>
                <a:srgbClr val="50505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000">
                <a:solidFill>
                  <a:srgbClr val="505050"/>
                </a:solidFill>
              </a:rPr>
              <a:t>**esta questão foi opcional e uma parte dos entrevistados (39.7%), preferiu não responder</a:t>
            </a:r>
            <a:endParaRPr sz="1000">
              <a:solidFill>
                <a:srgbClr val="50505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75cf931dc_0_12"/>
          <p:cNvSpPr txBox="1">
            <a:spLocks noGrp="1"/>
          </p:cNvSpPr>
          <p:nvPr>
            <p:ph type="title"/>
          </p:nvPr>
        </p:nvSpPr>
        <p:spPr>
          <a:xfrm>
            <a:off x="1680600" y="1452700"/>
            <a:ext cx="88308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pt-BR" altLang="pt-BR" sz="362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Composição da amostra </a:t>
            </a:r>
            <a:endParaRPr sz="36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4" name="Google Shape;244;g1275cf931dc_0_12"/>
          <p:cNvPicPr preferRelativeResize="0"/>
          <p:nvPr/>
        </p:nvPicPr>
        <p:blipFill rotWithShape="1">
          <a:blip r:embed="rId3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1275cf931dc_0_12"/>
          <p:cNvSpPr txBox="1"/>
          <p:nvPr/>
        </p:nvSpPr>
        <p:spPr>
          <a:xfrm>
            <a:off x="2872975" y="1377275"/>
            <a:ext cx="65781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pt-BR" altLang="pt-BR" sz="132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Quantidade de entrevistas realizadas por dia de competição</a:t>
            </a:r>
            <a:r>
              <a:rPr lang="pt-BR" altLang="pt-BR" sz="142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altLang="pt-BR" sz="252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520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1275cf931dc_0_12"/>
          <p:cNvSpPr txBox="1"/>
          <p:nvPr/>
        </p:nvSpPr>
        <p:spPr>
          <a:xfrm>
            <a:off x="9225825" y="4594475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n = 210 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247" name="Google Shape;247;g1275cf931dc_0_12"/>
          <p:cNvSpPr txBox="1"/>
          <p:nvPr/>
        </p:nvSpPr>
        <p:spPr>
          <a:xfrm>
            <a:off x="9530625" y="4938500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02/04/2022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248" name="Google Shape;248;g1275cf931dc_0_12"/>
          <p:cNvSpPr/>
          <p:nvPr/>
        </p:nvSpPr>
        <p:spPr>
          <a:xfrm>
            <a:off x="9378225" y="5338700"/>
            <a:ext cx="199200" cy="179100"/>
          </a:xfrm>
          <a:prstGeom prst="ellipse">
            <a:avLst/>
          </a:prstGeom>
          <a:solidFill>
            <a:srgbClr val="31356E"/>
          </a:solidFill>
          <a:ln w="9525" cap="flat" cmpd="sng">
            <a:solidFill>
              <a:srgbClr val="3135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1275cf931dc_0_12"/>
          <p:cNvSpPr/>
          <p:nvPr/>
        </p:nvSpPr>
        <p:spPr>
          <a:xfrm>
            <a:off x="9378225" y="5049038"/>
            <a:ext cx="199200" cy="179100"/>
          </a:xfrm>
          <a:prstGeom prst="ellipse">
            <a:avLst/>
          </a:prstGeom>
          <a:solidFill>
            <a:srgbClr val="145DA0"/>
          </a:solidFill>
          <a:ln w="9525" cap="flat" cmpd="sng">
            <a:solidFill>
              <a:srgbClr val="145D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1275cf931dc_0_12"/>
          <p:cNvSpPr txBox="1"/>
          <p:nvPr/>
        </p:nvSpPr>
        <p:spPr>
          <a:xfrm>
            <a:off x="9530625" y="5228150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03/04/2022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251" name="Google Shape;251;g1275cf931dc_0_12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2" name="Google Shape;252;g1275cf931dc_0_12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253" name="Google Shape;253;g1275cf931dc_0_12"/>
          <p:cNvPicPr preferRelativeResize="0"/>
          <p:nvPr/>
        </p:nvPicPr>
        <p:blipFill rotWithShape="1">
          <a:blip r:embed="rId5">
            <a:alphaModFix/>
          </a:blip>
          <a:srcRect t="4674" b="8594"/>
          <a:stretch/>
        </p:blipFill>
        <p:spPr>
          <a:xfrm>
            <a:off x="3502538" y="2107175"/>
            <a:ext cx="5186925" cy="433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275cf931dc_0_30"/>
          <p:cNvSpPr txBox="1">
            <a:spLocks noGrp="1"/>
          </p:cNvSpPr>
          <p:nvPr>
            <p:ph type="title"/>
          </p:nvPr>
        </p:nvSpPr>
        <p:spPr>
          <a:xfrm>
            <a:off x="1680600" y="1452700"/>
            <a:ext cx="88308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pt-BR" altLang="pt-BR" sz="362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Composição da amostra </a:t>
            </a:r>
            <a:endParaRPr sz="36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9" name="Google Shape;259;g1275cf931dc_0_30"/>
          <p:cNvPicPr preferRelativeResize="0"/>
          <p:nvPr/>
        </p:nvPicPr>
        <p:blipFill rotWithShape="1">
          <a:blip r:embed="rId3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1275cf931dc_0_30"/>
          <p:cNvSpPr txBox="1"/>
          <p:nvPr/>
        </p:nvSpPr>
        <p:spPr>
          <a:xfrm>
            <a:off x="2872975" y="1377275"/>
            <a:ext cx="65781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2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Foram entrevistados turistas, visitantes e residentes que estavam participando do evento, atletas ou não-atletas</a:t>
            </a:r>
            <a:endParaRPr sz="2520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1275cf931dc_0_30"/>
          <p:cNvSpPr txBox="1"/>
          <p:nvPr/>
        </p:nvSpPr>
        <p:spPr>
          <a:xfrm>
            <a:off x="9225825" y="4594475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n = 210 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262" name="Google Shape;262;g1275cf931dc_0_30"/>
          <p:cNvSpPr txBox="1"/>
          <p:nvPr/>
        </p:nvSpPr>
        <p:spPr>
          <a:xfrm>
            <a:off x="9530625" y="5243300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Visitantes 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263" name="Google Shape;263;g1275cf931dc_0_30"/>
          <p:cNvSpPr/>
          <p:nvPr/>
        </p:nvSpPr>
        <p:spPr>
          <a:xfrm>
            <a:off x="9271100" y="5353850"/>
            <a:ext cx="199200" cy="179100"/>
          </a:xfrm>
          <a:prstGeom prst="ellipse">
            <a:avLst/>
          </a:prstGeom>
          <a:solidFill>
            <a:srgbClr val="1DBBEC"/>
          </a:solidFill>
          <a:ln w="9525" cap="flat" cmpd="sng">
            <a:solidFill>
              <a:srgbClr val="1DBB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1275cf931dc_0_30"/>
          <p:cNvSpPr/>
          <p:nvPr/>
        </p:nvSpPr>
        <p:spPr>
          <a:xfrm>
            <a:off x="9271100" y="5029438"/>
            <a:ext cx="199200" cy="179100"/>
          </a:xfrm>
          <a:prstGeom prst="ellipse">
            <a:avLst/>
          </a:prstGeom>
          <a:solidFill>
            <a:srgbClr val="388DC5"/>
          </a:solidFill>
          <a:ln w="9525" cap="flat" cmpd="sng">
            <a:solidFill>
              <a:srgbClr val="388D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1275cf931dc_0_30"/>
          <p:cNvSpPr txBox="1"/>
          <p:nvPr/>
        </p:nvSpPr>
        <p:spPr>
          <a:xfrm>
            <a:off x="9530625" y="4918900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Residentes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266" name="Google Shape;266;g1275cf931dc_0_30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7" name="Google Shape;267;g1275cf931dc_0_30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268" name="Google Shape;268;g1275cf931dc_0_30"/>
          <p:cNvPicPr preferRelativeResize="0"/>
          <p:nvPr/>
        </p:nvPicPr>
        <p:blipFill rotWithShape="1">
          <a:blip r:embed="rId5">
            <a:alphaModFix/>
          </a:blip>
          <a:srcRect t="3065" b="2887"/>
          <a:stretch/>
        </p:blipFill>
        <p:spPr>
          <a:xfrm>
            <a:off x="3457925" y="2061175"/>
            <a:ext cx="5259625" cy="441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275cf931dc_0_48"/>
          <p:cNvSpPr txBox="1">
            <a:spLocks noGrp="1"/>
          </p:cNvSpPr>
          <p:nvPr>
            <p:ph type="title"/>
          </p:nvPr>
        </p:nvSpPr>
        <p:spPr>
          <a:xfrm>
            <a:off x="1680600" y="950225"/>
            <a:ext cx="88308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pt-BR" altLang="pt-BR" sz="362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Composição da amostra </a:t>
            </a:r>
            <a:endParaRPr sz="36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4" name="Google Shape;274;g1275cf931dc_0_48"/>
          <p:cNvPicPr preferRelativeResize="0"/>
          <p:nvPr/>
        </p:nvPicPr>
        <p:blipFill rotWithShape="1">
          <a:blip r:embed="rId3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1275cf931dc_0_48"/>
          <p:cNvSpPr txBox="1"/>
          <p:nvPr/>
        </p:nvSpPr>
        <p:spPr>
          <a:xfrm>
            <a:off x="2872975" y="874800"/>
            <a:ext cx="65781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2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Prática de Esportes náuticos em viagens</a:t>
            </a:r>
            <a:endParaRPr sz="1320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20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6" name="Google Shape;276;g1275cf931dc_0_48"/>
          <p:cNvPicPr preferRelativeResize="0"/>
          <p:nvPr/>
        </p:nvPicPr>
        <p:blipFill rotWithShape="1">
          <a:blip r:embed="rId4">
            <a:alphaModFix/>
          </a:blip>
          <a:srcRect b="3353"/>
          <a:stretch/>
        </p:blipFill>
        <p:spPr>
          <a:xfrm>
            <a:off x="7061650" y="2122687"/>
            <a:ext cx="4202001" cy="346200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1275cf931dc_0_48"/>
          <p:cNvSpPr txBox="1"/>
          <p:nvPr/>
        </p:nvSpPr>
        <p:spPr>
          <a:xfrm>
            <a:off x="10273600" y="5162175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n = 210 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278" name="Google Shape;278;g1275cf931dc_0_48"/>
          <p:cNvSpPr txBox="1"/>
          <p:nvPr/>
        </p:nvSpPr>
        <p:spPr>
          <a:xfrm>
            <a:off x="7373625" y="5812675"/>
            <a:ext cx="400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Pratica algum esporte náutico e já viajou para a prática deste esporte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279" name="Google Shape;279;g1275cf931dc_0_48"/>
          <p:cNvSpPr/>
          <p:nvPr/>
        </p:nvSpPr>
        <p:spPr>
          <a:xfrm>
            <a:off x="7133650" y="5923200"/>
            <a:ext cx="199200" cy="179100"/>
          </a:xfrm>
          <a:prstGeom prst="ellipse">
            <a:avLst/>
          </a:prstGeom>
          <a:solidFill>
            <a:srgbClr val="31356E"/>
          </a:solidFill>
          <a:ln w="9525" cap="flat" cmpd="sng">
            <a:solidFill>
              <a:srgbClr val="145D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1275cf931dc_0_48"/>
          <p:cNvSpPr/>
          <p:nvPr/>
        </p:nvSpPr>
        <p:spPr>
          <a:xfrm>
            <a:off x="7133650" y="6345663"/>
            <a:ext cx="199200" cy="179100"/>
          </a:xfrm>
          <a:prstGeom prst="ellipse">
            <a:avLst/>
          </a:prstGeom>
          <a:solidFill>
            <a:srgbClr val="2F5F98"/>
          </a:solidFill>
          <a:ln w="9525" cap="flat" cmpd="sng">
            <a:solidFill>
              <a:srgbClr val="2F5F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1275cf931dc_0_48"/>
          <p:cNvSpPr txBox="1"/>
          <p:nvPr/>
        </p:nvSpPr>
        <p:spPr>
          <a:xfrm>
            <a:off x="7373625" y="6235125"/>
            <a:ext cx="3890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Não pratica nenhum esporte náutico ou pratica mas nunca viajou para este fim  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282" name="Google Shape;282;g1275cf931dc_0_48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3" name="Google Shape;283;g1275cf931dc_0_48"/>
          <p:cNvPicPr preferRelativeResize="0"/>
          <p:nvPr/>
        </p:nvPicPr>
        <p:blipFill rotWithShape="1">
          <a:blip r:embed="rId5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284" name="Google Shape;284;g1275cf931dc_0_48"/>
          <p:cNvPicPr preferRelativeResize="0"/>
          <p:nvPr/>
        </p:nvPicPr>
        <p:blipFill rotWithShape="1">
          <a:blip r:embed="rId6">
            <a:alphaModFix/>
          </a:blip>
          <a:srcRect b="4507"/>
          <a:stretch/>
        </p:blipFill>
        <p:spPr>
          <a:xfrm>
            <a:off x="1061325" y="1918529"/>
            <a:ext cx="4307350" cy="3775697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1275cf931dc_0_48"/>
          <p:cNvSpPr txBox="1"/>
          <p:nvPr/>
        </p:nvSpPr>
        <p:spPr>
          <a:xfrm>
            <a:off x="5080800" y="5162175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n = 210 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286" name="Google Shape;286;g1275cf931dc_0_48"/>
          <p:cNvSpPr/>
          <p:nvPr/>
        </p:nvSpPr>
        <p:spPr>
          <a:xfrm>
            <a:off x="1297300" y="6159450"/>
            <a:ext cx="199200" cy="179100"/>
          </a:xfrm>
          <a:prstGeom prst="ellipse">
            <a:avLst/>
          </a:prstGeom>
          <a:solidFill>
            <a:srgbClr val="2D8BBA"/>
          </a:solidFill>
          <a:ln w="9525" cap="flat" cmpd="sng">
            <a:solidFill>
              <a:srgbClr val="2D8B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1275cf931dc_0_48"/>
          <p:cNvSpPr txBox="1"/>
          <p:nvPr/>
        </p:nvSpPr>
        <p:spPr>
          <a:xfrm>
            <a:off x="1496500" y="6040875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Não pratica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288" name="Google Shape;288;g1275cf931dc_0_48"/>
          <p:cNvSpPr txBox="1"/>
          <p:nvPr/>
        </p:nvSpPr>
        <p:spPr>
          <a:xfrm>
            <a:off x="1471175" y="5712275"/>
            <a:ext cx="163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Canoa havaiana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289" name="Google Shape;289;g1275cf931dc_0_48"/>
          <p:cNvSpPr/>
          <p:nvPr/>
        </p:nvSpPr>
        <p:spPr>
          <a:xfrm>
            <a:off x="1297300" y="5822825"/>
            <a:ext cx="199200" cy="179100"/>
          </a:xfrm>
          <a:prstGeom prst="ellipse">
            <a:avLst/>
          </a:prstGeom>
          <a:solidFill>
            <a:srgbClr val="31356E"/>
          </a:solidFill>
          <a:ln w="9525" cap="flat" cmpd="sng">
            <a:solidFill>
              <a:srgbClr val="145D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1275cf931dc_0_48"/>
          <p:cNvSpPr/>
          <p:nvPr/>
        </p:nvSpPr>
        <p:spPr>
          <a:xfrm>
            <a:off x="1297300" y="6488413"/>
            <a:ext cx="199200" cy="179100"/>
          </a:xfrm>
          <a:prstGeom prst="ellipse">
            <a:avLst/>
          </a:prstGeom>
          <a:solidFill>
            <a:srgbClr val="2F5F98"/>
          </a:solidFill>
          <a:ln w="9525" cap="flat" cmpd="sng">
            <a:solidFill>
              <a:srgbClr val="2F5F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1275cf931dc_0_48"/>
          <p:cNvSpPr txBox="1"/>
          <p:nvPr/>
        </p:nvSpPr>
        <p:spPr>
          <a:xfrm>
            <a:off x="1496500" y="6385525"/>
            <a:ext cx="255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Outros esportes náuticos</a:t>
            </a:r>
            <a:endParaRPr>
              <a:solidFill>
                <a:srgbClr val="50505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"/>
          <p:cNvSpPr/>
          <p:nvPr/>
        </p:nvSpPr>
        <p:spPr>
          <a:xfrm>
            <a:off x="5866163" y="0"/>
            <a:ext cx="63258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dk1"/>
              </a:highlight>
            </a:endParaRPr>
          </a:p>
        </p:txBody>
      </p:sp>
      <p:sp>
        <p:nvSpPr>
          <p:cNvPr id="80" name="Google Shape;80;p2"/>
          <p:cNvSpPr txBox="1">
            <a:spLocks noGrp="1"/>
          </p:cNvSpPr>
          <p:nvPr>
            <p:ph type="title"/>
          </p:nvPr>
        </p:nvSpPr>
        <p:spPr>
          <a:xfrm>
            <a:off x="646375" y="699025"/>
            <a:ext cx="4674300" cy="12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pt-BR" altLang="pt-BR" sz="3011">
                <a:latin typeface="Montserrat SemiBold"/>
                <a:ea typeface="Montserrat SemiBold"/>
                <a:cs typeface="Montserrat SemiBold"/>
                <a:sym typeface="Montserrat SemiBold"/>
              </a:rPr>
              <a:t>Sobre o projeto </a:t>
            </a:r>
            <a:br>
              <a:rPr lang="pt-BR" altLang="pt-BR" sz="3011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pt-BR" altLang="pt-BR" sz="3011">
                <a:latin typeface="Montserrat SemiBold"/>
                <a:ea typeface="Montserrat SemiBold"/>
                <a:cs typeface="Montserrat SemiBold"/>
                <a:sym typeface="Montserrat SemiBold"/>
              </a:rPr>
              <a:t>e esta pesquisa</a:t>
            </a:r>
            <a:r>
              <a:rPr lang="pt-BR" altLang="pt-BR" sz="4800"/>
              <a:t>  </a:t>
            </a:r>
            <a:endParaRPr/>
          </a:p>
        </p:txBody>
      </p:sp>
      <p:pic>
        <p:nvPicPr>
          <p:cNvPr id="81" name="Google Shape;81;p2"/>
          <p:cNvPicPr preferRelativeResize="0"/>
          <p:nvPr/>
        </p:nvPicPr>
        <p:blipFill rotWithShape="1">
          <a:blip r:embed="rId3">
            <a:alphaModFix amt="97000"/>
          </a:blip>
          <a:srcRect/>
          <a:stretch/>
        </p:blipFill>
        <p:spPr>
          <a:xfrm>
            <a:off x="11558438" y="6208625"/>
            <a:ext cx="473475" cy="4734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82" name="Google Shape;82;p2"/>
          <p:cNvPicPr preferRelativeResize="0"/>
          <p:nvPr/>
        </p:nvPicPr>
        <p:blipFill rotWithShape="1">
          <a:blip r:embed="rId4">
            <a:alphaModFix/>
          </a:blip>
          <a:srcRect l="75281" t="34128" r="4350" b="44617"/>
          <a:stretch/>
        </p:blipFill>
        <p:spPr>
          <a:xfrm>
            <a:off x="8836713" y="2929950"/>
            <a:ext cx="3092923" cy="181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2"/>
          <p:cNvPicPr preferRelativeResize="0"/>
          <p:nvPr/>
        </p:nvPicPr>
        <p:blipFill rotWithShape="1">
          <a:blip r:embed="rId4">
            <a:alphaModFix/>
          </a:blip>
          <a:srcRect l="57493" t="34128" r="24212" b="44617"/>
          <a:stretch/>
        </p:blipFill>
        <p:spPr>
          <a:xfrm>
            <a:off x="7791313" y="4956750"/>
            <a:ext cx="2475475" cy="161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40075" y="1299021"/>
            <a:ext cx="2686198" cy="80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6000" y="2896171"/>
            <a:ext cx="2686199" cy="201872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"/>
          <p:cNvSpPr txBox="1"/>
          <p:nvPr/>
        </p:nvSpPr>
        <p:spPr>
          <a:xfrm>
            <a:off x="468925" y="2239975"/>
            <a:ext cx="4876800" cy="51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altLang="pt-BR" sz="1500">
                <a:solidFill>
                  <a:srgbClr val="D9D9D9"/>
                </a:solidFill>
              </a:rPr>
              <a:t>O Projeto Mapeamento e Promoção do Turismo Náutico em Niterói é uma parceria da Prefeitura de Niterói com Fundação Euclides da Cunha e a Universidade Federal Fluminense amparado pelo Programa de Desenvolvimento de Projetos Aplicados (PDPA) e segue em seu segundo ano de atuação. </a:t>
            </a:r>
            <a:endParaRPr sz="1500">
              <a:solidFill>
                <a:srgbClr val="D9D9D9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altLang="pt-BR" sz="1500">
                <a:solidFill>
                  <a:srgbClr val="D9D9D9"/>
                </a:solidFill>
              </a:rPr>
              <a:t>Em 2021 a atenção deste projeto estava voltada na oferta náutica da cidade. Este ano os esforços estão concentrados na demanda do segmento de turismo náutico esportivo com ênfase nos esportes a remo e à vela, revelados como os nichos de investimento prioritários para a cidade em nosso último relatório.</a:t>
            </a:r>
            <a:endParaRPr sz="1500">
              <a:solidFill>
                <a:srgbClr val="D9D9D9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altLang="pt-BR" sz="1500">
                <a:solidFill>
                  <a:srgbClr val="D9D9D9"/>
                </a:solidFill>
              </a:rPr>
              <a:t>Para ter acesso ao relatório “Turismo Náutico em Niterói – Nichos Prioritários”, acesse</a:t>
            </a:r>
            <a:r>
              <a:rPr lang="pt-BR" altLang="pt-BR" sz="1500">
                <a:solidFill>
                  <a:srgbClr val="EFEFEF"/>
                </a:solidFill>
              </a:rPr>
              <a:t>: </a:t>
            </a:r>
            <a:r>
              <a:rPr lang="pt-BR" altLang="pt-BR" sz="1500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https://bit.ly/3xYyKcS</a:t>
            </a:r>
            <a:r>
              <a:rPr lang="pt-BR" altLang="pt-BR" sz="1500">
                <a:solidFill>
                  <a:schemeClr val="lt2"/>
                </a:solidFill>
              </a:rPr>
              <a:t>. </a:t>
            </a:r>
            <a:endParaRPr sz="1500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37">
              <a:solidFill>
                <a:srgbClr val="D9D9D9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37">
              <a:solidFill>
                <a:srgbClr val="D9D9D9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37">
              <a:solidFill>
                <a:srgbClr val="D9D9D9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438" y="349764"/>
            <a:ext cx="2830295" cy="2699913"/>
          </a:xfrm>
          <a:prstGeom prst="rect">
            <a:avLst/>
          </a:prstGeom>
        </p:spPr>
      </p:pic>
      <p:pic>
        <p:nvPicPr>
          <p:cNvPr id="3" name="Imagem 3" descr="Logotipo, nome da empresa&#10;&#10;Descrição gerada automaticamente">
            <a:extLst>
              <a:ext uri="{FF2B5EF4-FFF2-40B4-BE49-F238E27FC236}">
                <a16:creationId xmlns:a16="http://schemas.microsoft.com/office/drawing/2014/main" id="{F2F1F84B-73E7-561B-9111-C2E81FD9735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7742" t="355" r="-161" b="287"/>
          <a:stretch/>
        </p:blipFill>
        <p:spPr>
          <a:xfrm>
            <a:off x="5742070" y="-1104"/>
            <a:ext cx="6444306" cy="686297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269b5c4828_1_235"/>
          <p:cNvSpPr txBox="1">
            <a:spLocks noGrp="1"/>
          </p:cNvSpPr>
          <p:nvPr>
            <p:ph type="title"/>
          </p:nvPr>
        </p:nvSpPr>
        <p:spPr>
          <a:xfrm>
            <a:off x="1681200" y="950225"/>
            <a:ext cx="88308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pt-BR" altLang="pt-BR" sz="362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Composição da amostra </a:t>
            </a:r>
            <a:endParaRPr sz="36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7" name="Google Shape;297;g1269b5c4828_1_235"/>
          <p:cNvPicPr preferRelativeResize="0"/>
          <p:nvPr/>
        </p:nvPicPr>
        <p:blipFill rotWithShape="1">
          <a:blip r:embed="rId3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1269b5c4828_1_235"/>
          <p:cNvSpPr txBox="1"/>
          <p:nvPr/>
        </p:nvSpPr>
        <p:spPr>
          <a:xfrm>
            <a:off x="3371600" y="874800"/>
            <a:ext cx="54408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2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Cidade de residência dos praticantes de Canoa Havaiana</a:t>
            </a:r>
            <a:endParaRPr/>
          </a:p>
        </p:txBody>
      </p:sp>
      <p:pic>
        <p:nvPicPr>
          <p:cNvPr id="299" name="Google Shape;299;g1269b5c4828_1_235"/>
          <p:cNvPicPr preferRelativeResize="0"/>
          <p:nvPr/>
        </p:nvPicPr>
        <p:blipFill rotWithShape="1">
          <a:blip r:embed="rId4">
            <a:alphaModFix/>
          </a:blip>
          <a:srcRect l="6819" t="1293" r="5066"/>
          <a:stretch/>
        </p:blipFill>
        <p:spPr>
          <a:xfrm>
            <a:off x="3161100" y="1586100"/>
            <a:ext cx="6001849" cy="499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g1269b5c4828_1_235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1" name="Google Shape;301;g1269b5c4828_1_235"/>
          <p:cNvPicPr preferRelativeResize="0"/>
          <p:nvPr/>
        </p:nvPicPr>
        <p:blipFill rotWithShape="1">
          <a:blip r:embed="rId5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275cf931dc_0_81"/>
          <p:cNvSpPr txBox="1">
            <a:spLocks noGrp="1"/>
          </p:cNvSpPr>
          <p:nvPr>
            <p:ph type="title"/>
          </p:nvPr>
        </p:nvSpPr>
        <p:spPr>
          <a:xfrm>
            <a:off x="1680600" y="1071700"/>
            <a:ext cx="88308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pt-BR" altLang="pt-BR" sz="362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Composição da amostra </a:t>
            </a:r>
            <a:endParaRPr sz="36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7" name="Google Shape;307;g1275cf931dc_0_81"/>
          <p:cNvPicPr preferRelativeResize="0"/>
          <p:nvPr/>
        </p:nvPicPr>
        <p:blipFill rotWithShape="1">
          <a:blip r:embed="rId3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1275cf931dc_0_81"/>
          <p:cNvSpPr txBox="1"/>
          <p:nvPr/>
        </p:nvSpPr>
        <p:spPr>
          <a:xfrm>
            <a:off x="2673550" y="996275"/>
            <a:ext cx="67776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2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Origem dos turistas e visitantes e a região dos visitantes do Estado do Rio</a:t>
            </a:r>
            <a:endParaRPr sz="1320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20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1275cf931dc_0_81"/>
          <p:cNvSpPr/>
          <p:nvPr/>
        </p:nvSpPr>
        <p:spPr>
          <a:xfrm>
            <a:off x="2474350" y="6053750"/>
            <a:ext cx="199200" cy="179100"/>
          </a:xfrm>
          <a:prstGeom prst="ellipse">
            <a:avLst/>
          </a:prstGeom>
          <a:solidFill>
            <a:srgbClr val="443276"/>
          </a:solidFill>
          <a:ln w="9525" cap="flat" cmpd="sng">
            <a:solidFill>
              <a:srgbClr val="44327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g1275cf931dc_0_81"/>
          <p:cNvSpPr txBox="1"/>
          <p:nvPr/>
        </p:nvSpPr>
        <p:spPr>
          <a:xfrm>
            <a:off x="2708500" y="6230150"/>
            <a:ext cx="65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RJ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311" name="Google Shape;311;g1275cf931dc_0_81"/>
          <p:cNvSpPr/>
          <p:nvPr/>
        </p:nvSpPr>
        <p:spPr>
          <a:xfrm>
            <a:off x="1585125" y="6053750"/>
            <a:ext cx="199200" cy="179100"/>
          </a:xfrm>
          <a:prstGeom prst="ellipse">
            <a:avLst/>
          </a:prstGeom>
          <a:solidFill>
            <a:srgbClr val="405FA6"/>
          </a:solidFill>
          <a:ln w="9525" cap="flat" cmpd="sng">
            <a:solidFill>
              <a:srgbClr val="405F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1275cf931dc_0_81"/>
          <p:cNvSpPr/>
          <p:nvPr/>
        </p:nvSpPr>
        <p:spPr>
          <a:xfrm>
            <a:off x="2474350" y="6340688"/>
            <a:ext cx="199200" cy="179100"/>
          </a:xfrm>
          <a:prstGeom prst="ellipse">
            <a:avLst/>
          </a:prstGeom>
          <a:solidFill>
            <a:srgbClr val="1DBBEC"/>
          </a:solidFill>
          <a:ln w="9525" cap="flat" cmpd="sng">
            <a:solidFill>
              <a:srgbClr val="1DBB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1275cf931dc_0_81"/>
          <p:cNvSpPr/>
          <p:nvPr/>
        </p:nvSpPr>
        <p:spPr>
          <a:xfrm>
            <a:off x="7489300" y="5823463"/>
            <a:ext cx="199200" cy="179100"/>
          </a:xfrm>
          <a:prstGeom prst="ellipse">
            <a:avLst/>
          </a:prstGeom>
          <a:solidFill>
            <a:srgbClr val="1DBBEC"/>
          </a:solidFill>
          <a:ln w="9525" cap="flat" cmpd="sng">
            <a:solidFill>
              <a:srgbClr val="1DBB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1275cf931dc_0_81"/>
          <p:cNvSpPr txBox="1"/>
          <p:nvPr/>
        </p:nvSpPr>
        <p:spPr>
          <a:xfrm>
            <a:off x="7804725" y="5712913"/>
            <a:ext cx="3807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Região Metropolitana (São Gonçalo e Maricá)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315" name="Google Shape;315;g1275cf931dc_0_81"/>
          <p:cNvSpPr txBox="1"/>
          <p:nvPr/>
        </p:nvSpPr>
        <p:spPr>
          <a:xfrm>
            <a:off x="7804725" y="6368825"/>
            <a:ext cx="28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Cidade do Rio de Janeiro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316" name="Google Shape;316;g1275cf931dc_0_81"/>
          <p:cNvSpPr/>
          <p:nvPr/>
        </p:nvSpPr>
        <p:spPr>
          <a:xfrm>
            <a:off x="7489300" y="6479388"/>
            <a:ext cx="199200" cy="179100"/>
          </a:xfrm>
          <a:prstGeom prst="ellipse">
            <a:avLst/>
          </a:prstGeom>
          <a:solidFill>
            <a:srgbClr val="405FA6"/>
          </a:solidFill>
          <a:ln w="9525" cap="flat" cmpd="sng">
            <a:solidFill>
              <a:srgbClr val="405F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275cf931dc_0_81"/>
          <p:cNvSpPr/>
          <p:nvPr/>
        </p:nvSpPr>
        <p:spPr>
          <a:xfrm>
            <a:off x="7489300" y="6151438"/>
            <a:ext cx="199200" cy="179100"/>
          </a:xfrm>
          <a:prstGeom prst="ellipse">
            <a:avLst/>
          </a:prstGeom>
          <a:solidFill>
            <a:srgbClr val="2D8CCE"/>
          </a:solidFill>
          <a:ln w="9525" cap="flat" cmpd="sng">
            <a:solidFill>
              <a:srgbClr val="2D8C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275cf931dc_0_81"/>
          <p:cNvSpPr txBox="1"/>
          <p:nvPr/>
        </p:nvSpPr>
        <p:spPr>
          <a:xfrm>
            <a:off x="7804725" y="6040888"/>
            <a:ext cx="3807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Outras cidades (Região do Lago é maioria)</a:t>
            </a:r>
            <a:endParaRPr sz="1300">
              <a:solidFill>
                <a:srgbClr val="505050"/>
              </a:solidFill>
            </a:endParaRPr>
          </a:p>
        </p:txBody>
      </p:sp>
      <p:pic>
        <p:nvPicPr>
          <p:cNvPr id="319" name="Google Shape;319;g1275cf931dc_0_81"/>
          <p:cNvPicPr preferRelativeResize="0"/>
          <p:nvPr/>
        </p:nvPicPr>
        <p:blipFill rotWithShape="1">
          <a:blip r:embed="rId4">
            <a:alphaModFix/>
          </a:blip>
          <a:srcRect t="5397" b="-1960"/>
          <a:stretch/>
        </p:blipFill>
        <p:spPr>
          <a:xfrm>
            <a:off x="6637275" y="1962625"/>
            <a:ext cx="4308119" cy="385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1275cf931dc_0_81"/>
          <p:cNvSpPr/>
          <p:nvPr/>
        </p:nvSpPr>
        <p:spPr>
          <a:xfrm>
            <a:off x="1585125" y="6340700"/>
            <a:ext cx="199200" cy="179100"/>
          </a:xfrm>
          <a:prstGeom prst="ellipse">
            <a:avLst/>
          </a:prstGeom>
          <a:solidFill>
            <a:srgbClr val="2D8CCE"/>
          </a:solidFill>
          <a:ln w="9525" cap="flat" cmpd="sng">
            <a:solidFill>
              <a:srgbClr val="2D8C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1275cf931dc_0_81"/>
          <p:cNvSpPr txBox="1"/>
          <p:nvPr/>
        </p:nvSpPr>
        <p:spPr>
          <a:xfrm>
            <a:off x="2708500" y="5943200"/>
            <a:ext cx="65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SP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322" name="Google Shape;322;g1275cf931dc_0_81"/>
          <p:cNvSpPr txBox="1"/>
          <p:nvPr/>
        </p:nvSpPr>
        <p:spPr>
          <a:xfrm>
            <a:off x="1817950" y="6230150"/>
            <a:ext cx="65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ES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323" name="Google Shape;323;g1275cf931dc_0_81"/>
          <p:cNvSpPr txBox="1"/>
          <p:nvPr/>
        </p:nvSpPr>
        <p:spPr>
          <a:xfrm>
            <a:off x="1817950" y="5943200"/>
            <a:ext cx="65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DF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324" name="Google Shape;324;g1275cf931dc_0_81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5" name="Google Shape;325;g1275cf931dc_0_81"/>
          <p:cNvPicPr preferRelativeResize="0"/>
          <p:nvPr/>
        </p:nvPicPr>
        <p:blipFill rotWithShape="1">
          <a:blip r:embed="rId5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326" name="Google Shape;326;g1275cf931dc_0_81"/>
          <p:cNvSpPr txBox="1"/>
          <p:nvPr/>
        </p:nvSpPr>
        <p:spPr>
          <a:xfrm>
            <a:off x="5050975" y="4950425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n = 89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327" name="Google Shape;327;g1275cf931dc_0_81"/>
          <p:cNvSpPr txBox="1"/>
          <p:nvPr/>
        </p:nvSpPr>
        <p:spPr>
          <a:xfrm>
            <a:off x="10652625" y="4950425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n = 89</a:t>
            </a:r>
            <a:endParaRPr>
              <a:solidFill>
                <a:srgbClr val="505050"/>
              </a:solidFill>
            </a:endParaRPr>
          </a:p>
        </p:txBody>
      </p:sp>
      <p:pic>
        <p:nvPicPr>
          <p:cNvPr id="328" name="Google Shape;328;g1275cf931dc_0_81"/>
          <p:cNvPicPr preferRelativeResize="0"/>
          <p:nvPr/>
        </p:nvPicPr>
        <p:blipFill rotWithShape="1">
          <a:blip r:embed="rId6">
            <a:alphaModFix/>
          </a:blip>
          <a:srcRect t="3053"/>
          <a:stretch/>
        </p:blipFill>
        <p:spPr>
          <a:xfrm>
            <a:off x="775150" y="1966750"/>
            <a:ext cx="4308125" cy="385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27743ea5ae_0_0"/>
          <p:cNvSpPr txBox="1">
            <a:spLocks noGrp="1"/>
          </p:cNvSpPr>
          <p:nvPr>
            <p:ph type="title"/>
          </p:nvPr>
        </p:nvSpPr>
        <p:spPr>
          <a:xfrm>
            <a:off x="1680600" y="1452700"/>
            <a:ext cx="88308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pt-BR" altLang="pt-BR" sz="362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Composição da amostra </a:t>
            </a:r>
            <a:endParaRPr sz="36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4" name="Google Shape;334;g127743ea5ae_0_0"/>
          <p:cNvPicPr preferRelativeResize="0"/>
          <p:nvPr/>
        </p:nvPicPr>
        <p:blipFill rotWithShape="1">
          <a:blip r:embed="rId3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g127743ea5ae_0_0"/>
          <p:cNvSpPr txBox="1"/>
          <p:nvPr/>
        </p:nvSpPr>
        <p:spPr>
          <a:xfrm>
            <a:off x="3582175" y="1366425"/>
            <a:ext cx="51102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2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sobre os turistas e visitantes entrevistados </a:t>
            </a:r>
            <a:endParaRPr sz="1320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20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6" name="Google Shape;336;g127743ea5ae_0_0"/>
          <p:cNvPicPr preferRelativeResize="0"/>
          <p:nvPr/>
        </p:nvPicPr>
        <p:blipFill rotWithShape="1">
          <a:blip r:embed="rId4">
            <a:alphaModFix/>
          </a:blip>
          <a:srcRect l="3883"/>
          <a:stretch/>
        </p:blipFill>
        <p:spPr>
          <a:xfrm>
            <a:off x="3810000" y="1981200"/>
            <a:ext cx="4800600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127743ea5ae_0_0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8" name="Google Shape;338;g127743ea5ae_0_0"/>
          <p:cNvPicPr preferRelativeResize="0"/>
          <p:nvPr/>
        </p:nvPicPr>
        <p:blipFill rotWithShape="1">
          <a:blip r:embed="rId5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339" name="Google Shape;339;g127743ea5ae_0_0"/>
          <p:cNvSpPr/>
          <p:nvPr/>
        </p:nvSpPr>
        <p:spPr>
          <a:xfrm>
            <a:off x="8226550" y="5975263"/>
            <a:ext cx="199200" cy="179100"/>
          </a:xfrm>
          <a:prstGeom prst="ellipse">
            <a:avLst/>
          </a:prstGeom>
          <a:solidFill>
            <a:srgbClr val="1DBBEC"/>
          </a:solidFill>
          <a:ln w="9525" cap="flat" cmpd="sng">
            <a:solidFill>
              <a:srgbClr val="1DBB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127743ea5ae_0_0"/>
          <p:cNvSpPr/>
          <p:nvPr/>
        </p:nvSpPr>
        <p:spPr>
          <a:xfrm>
            <a:off x="8226550" y="6262225"/>
            <a:ext cx="199200" cy="179100"/>
          </a:xfrm>
          <a:prstGeom prst="ellipse">
            <a:avLst/>
          </a:prstGeom>
          <a:solidFill>
            <a:srgbClr val="2D8CCE"/>
          </a:solidFill>
          <a:ln w="9525" cap="flat" cmpd="sng">
            <a:solidFill>
              <a:srgbClr val="2D8C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g127743ea5ae_0_0"/>
          <p:cNvSpPr txBox="1"/>
          <p:nvPr/>
        </p:nvSpPr>
        <p:spPr>
          <a:xfrm>
            <a:off x="8459375" y="6151675"/>
            <a:ext cx="312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Não praticantes de esportes náuticos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342" name="Google Shape;342;g127743ea5ae_0_0"/>
          <p:cNvSpPr txBox="1"/>
          <p:nvPr/>
        </p:nvSpPr>
        <p:spPr>
          <a:xfrm>
            <a:off x="8459375" y="5864725"/>
            <a:ext cx="364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Praticantes de esportes náuticos 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343" name="Google Shape;343;g127743ea5ae_0_0"/>
          <p:cNvSpPr txBox="1"/>
          <p:nvPr/>
        </p:nvSpPr>
        <p:spPr>
          <a:xfrm>
            <a:off x="8230775" y="5577775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n = 89</a:t>
            </a:r>
            <a:endParaRPr>
              <a:solidFill>
                <a:srgbClr val="50505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27743ea5ae_0_16"/>
          <p:cNvSpPr txBox="1">
            <a:spLocks noGrp="1"/>
          </p:cNvSpPr>
          <p:nvPr>
            <p:ph type="title"/>
          </p:nvPr>
        </p:nvSpPr>
        <p:spPr>
          <a:xfrm>
            <a:off x="1680600" y="1452700"/>
            <a:ext cx="88308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pt-BR" altLang="pt-BR" sz="362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Composição da amostra </a:t>
            </a:r>
            <a:endParaRPr sz="36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g127743ea5ae_0_16"/>
          <p:cNvSpPr txBox="1"/>
          <p:nvPr/>
        </p:nvSpPr>
        <p:spPr>
          <a:xfrm>
            <a:off x="2872975" y="1377275"/>
            <a:ext cx="65781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2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sobre os turistas e visitantes entrevistados</a:t>
            </a:r>
            <a:endParaRPr sz="1320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20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127743ea5ae_0_16"/>
          <p:cNvSpPr/>
          <p:nvPr/>
        </p:nvSpPr>
        <p:spPr>
          <a:xfrm>
            <a:off x="8305800" y="5973638"/>
            <a:ext cx="199200" cy="179100"/>
          </a:xfrm>
          <a:prstGeom prst="ellipse">
            <a:avLst/>
          </a:prstGeom>
          <a:solidFill>
            <a:srgbClr val="1DBBEC"/>
          </a:solidFill>
          <a:ln w="9525" cap="flat" cmpd="sng">
            <a:solidFill>
              <a:srgbClr val="1DBB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743ea5ae_0_16"/>
          <p:cNvSpPr txBox="1"/>
          <p:nvPr/>
        </p:nvSpPr>
        <p:spPr>
          <a:xfrm>
            <a:off x="8574075" y="5870750"/>
            <a:ext cx="263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Feminino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352" name="Google Shape;352;g127743ea5ae_0_16"/>
          <p:cNvSpPr/>
          <p:nvPr/>
        </p:nvSpPr>
        <p:spPr>
          <a:xfrm>
            <a:off x="8305800" y="6271200"/>
            <a:ext cx="199200" cy="179100"/>
          </a:xfrm>
          <a:prstGeom prst="ellipse">
            <a:avLst/>
          </a:prstGeom>
          <a:solidFill>
            <a:srgbClr val="2D8CCE"/>
          </a:solidFill>
          <a:ln w="9525" cap="flat" cmpd="sng">
            <a:solidFill>
              <a:srgbClr val="2D8C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127743ea5ae_0_16"/>
          <p:cNvSpPr txBox="1"/>
          <p:nvPr/>
        </p:nvSpPr>
        <p:spPr>
          <a:xfrm>
            <a:off x="8574075" y="6168300"/>
            <a:ext cx="139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Masculino</a:t>
            </a:r>
            <a:endParaRPr>
              <a:solidFill>
                <a:srgbClr val="505050"/>
              </a:solidFill>
            </a:endParaRPr>
          </a:p>
        </p:txBody>
      </p:sp>
      <p:pic>
        <p:nvPicPr>
          <p:cNvPr id="354" name="Google Shape;354;g127743ea5ae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6550" y="1905000"/>
            <a:ext cx="4638650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127743ea5ae_0_16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6" name="Google Shape;356;g127743ea5ae_0_16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357" name="Google Shape;357;g127743ea5ae_0_16"/>
          <p:cNvSpPr txBox="1"/>
          <p:nvPr/>
        </p:nvSpPr>
        <p:spPr>
          <a:xfrm>
            <a:off x="10582525" y="5470550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n = 89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358" name="Google Shape;358;g127743ea5ae_0_16"/>
          <p:cNvSpPr txBox="1"/>
          <p:nvPr/>
        </p:nvSpPr>
        <p:spPr>
          <a:xfrm>
            <a:off x="5581825" y="5470550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n = 89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359" name="Google Shape;359;g127743ea5ae_0_16"/>
          <p:cNvSpPr/>
          <p:nvPr/>
        </p:nvSpPr>
        <p:spPr>
          <a:xfrm>
            <a:off x="2245750" y="6206150"/>
            <a:ext cx="199200" cy="179100"/>
          </a:xfrm>
          <a:prstGeom prst="ellipse">
            <a:avLst/>
          </a:prstGeom>
          <a:solidFill>
            <a:srgbClr val="3A0041"/>
          </a:solidFill>
          <a:ln w="9525" cap="flat" cmpd="sng">
            <a:solidFill>
              <a:srgbClr val="44327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g127743ea5ae_0_16"/>
          <p:cNvSpPr/>
          <p:nvPr/>
        </p:nvSpPr>
        <p:spPr>
          <a:xfrm>
            <a:off x="670725" y="6206150"/>
            <a:ext cx="199200" cy="179100"/>
          </a:xfrm>
          <a:prstGeom prst="ellipse">
            <a:avLst/>
          </a:prstGeom>
          <a:solidFill>
            <a:srgbClr val="1DBBEC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127743ea5ae_0_16"/>
          <p:cNvSpPr/>
          <p:nvPr/>
        </p:nvSpPr>
        <p:spPr>
          <a:xfrm>
            <a:off x="2245750" y="6493088"/>
            <a:ext cx="199200" cy="179100"/>
          </a:xfrm>
          <a:prstGeom prst="ellipse">
            <a:avLst/>
          </a:prstGeom>
          <a:solidFill>
            <a:srgbClr val="443276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g127743ea5ae_0_16"/>
          <p:cNvSpPr/>
          <p:nvPr/>
        </p:nvSpPr>
        <p:spPr>
          <a:xfrm>
            <a:off x="670725" y="6493100"/>
            <a:ext cx="199200" cy="179100"/>
          </a:xfrm>
          <a:prstGeom prst="ellipse">
            <a:avLst/>
          </a:prstGeom>
          <a:solidFill>
            <a:srgbClr val="443376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127743ea5ae_0_16"/>
          <p:cNvSpPr txBox="1"/>
          <p:nvPr/>
        </p:nvSpPr>
        <p:spPr>
          <a:xfrm>
            <a:off x="903550" y="6382550"/>
            <a:ext cx="139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25 a 34 anos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364" name="Google Shape;364;g127743ea5ae_0_16"/>
          <p:cNvSpPr txBox="1"/>
          <p:nvPr/>
        </p:nvSpPr>
        <p:spPr>
          <a:xfrm>
            <a:off x="903550" y="6095600"/>
            <a:ext cx="122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18 a 24 anos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365" name="Google Shape;365;g127743ea5ae_0_16"/>
          <p:cNvSpPr txBox="1"/>
          <p:nvPr/>
        </p:nvSpPr>
        <p:spPr>
          <a:xfrm>
            <a:off x="2472975" y="6382550"/>
            <a:ext cx="139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45 a 54 anos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366" name="Google Shape;366;g127743ea5ae_0_16"/>
          <p:cNvSpPr txBox="1"/>
          <p:nvPr/>
        </p:nvSpPr>
        <p:spPr>
          <a:xfrm>
            <a:off x="2472975" y="6095600"/>
            <a:ext cx="122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35 a 44 anos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367" name="Google Shape;367;g127743ea5ae_0_16"/>
          <p:cNvSpPr/>
          <p:nvPr/>
        </p:nvSpPr>
        <p:spPr>
          <a:xfrm>
            <a:off x="3696363" y="6230200"/>
            <a:ext cx="199200" cy="179100"/>
          </a:xfrm>
          <a:prstGeom prst="ellipse">
            <a:avLst/>
          </a:prstGeom>
          <a:solidFill>
            <a:srgbClr val="405FA6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127743ea5ae_0_16"/>
          <p:cNvSpPr/>
          <p:nvPr/>
        </p:nvSpPr>
        <p:spPr>
          <a:xfrm>
            <a:off x="3696363" y="6493088"/>
            <a:ext cx="199200" cy="179100"/>
          </a:xfrm>
          <a:prstGeom prst="ellipse">
            <a:avLst/>
          </a:prstGeom>
          <a:solidFill>
            <a:srgbClr val="2D8CCE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g127743ea5ae_0_16"/>
          <p:cNvSpPr txBox="1"/>
          <p:nvPr/>
        </p:nvSpPr>
        <p:spPr>
          <a:xfrm>
            <a:off x="3892300" y="6382550"/>
            <a:ext cx="139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65 ou mais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370" name="Google Shape;370;g127743ea5ae_0_16"/>
          <p:cNvSpPr txBox="1"/>
          <p:nvPr/>
        </p:nvSpPr>
        <p:spPr>
          <a:xfrm>
            <a:off x="3892300" y="6095600"/>
            <a:ext cx="122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55 a 64 anos</a:t>
            </a:r>
            <a:endParaRPr>
              <a:solidFill>
                <a:srgbClr val="505050"/>
              </a:solidFill>
            </a:endParaRPr>
          </a:p>
        </p:txBody>
      </p:sp>
      <p:pic>
        <p:nvPicPr>
          <p:cNvPr id="371" name="Google Shape;371;g127743ea5ae_0_16"/>
          <p:cNvPicPr preferRelativeResize="0"/>
          <p:nvPr/>
        </p:nvPicPr>
        <p:blipFill rotWithShape="1">
          <a:blip r:embed="rId5">
            <a:alphaModFix/>
          </a:blip>
          <a:srcRect t="7680"/>
          <a:stretch/>
        </p:blipFill>
        <p:spPr>
          <a:xfrm>
            <a:off x="11285725" y="-4647"/>
            <a:ext cx="872400" cy="11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127743ea5ae_0_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44949" y="1731226"/>
            <a:ext cx="4236874" cy="431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27743ea5ae_0_33"/>
          <p:cNvSpPr txBox="1"/>
          <p:nvPr/>
        </p:nvSpPr>
        <p:spPr>
          <a:xfrm>
            <a:off x="7709850" y="5890200"/>
            <a:ext cx="139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Até 1 ano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378" name="Google Shape;378;g127743ea5ae_0_33"/>
          <p:cNvSpPr/>
          <p:nvPr/>
        </p:nvSpPr>
        <p:spPr>
          <a:xfrm>
            <a:off x="1324800" y="5993100"/>
            <a:ext cx="199200" cy="179100"/>
          </a:xfrm>
          <a:prstGeom prst="ellipse">
            <a:avLst/>
          </a:prstGeom>
          <a:solidFill>
            <a:srgbClr val="8EDCDF"/>
          </a:solidFill>
          <a:ln w="9525" cap="flat" cmpd="sng">
            <a:solidFill>
              <a:srgbClr val="8EDC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g127743ea5ae_0_33"/>
          <p:cNvSpPr txBox="1"/>
          <p:nvPr/>
        </p:nvSpPr>
        <p:spPr>
          <a:xfrm>
            <a:off x="1520900" y="5890200"/>
            <a:ext cx="306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Atleta de alto rendimento (elite)</a:t>
            </a:r>
            <a:endParaRPr>
              <a:solidFill>
                <a:srgbClr val="505050"/>
              </a:solidFill>
            </a:endParaRPr>
          </a:p>
        </p:txBody>
      </p:sp>
      <p:pic>
        <p:nvPicPr>
          <p:cNvPr id="380" name="Google Shape;380;g127743ea5ae_0_33"/>
          <p:cNvPicPr preferRelativeResize="0"/>
          <p:nvPr/>
        </p:nvPicPr>
        <p:blipFill rotWithShape="1">
          <a:blip r:embed="rId3">
            <a:alphaModFix/>
          </a:blip>
          <a:srcRect l="1642" t="5168"/>
          <a:stretch/>
        </p:blipFill>
        <p:spPr>
          <a:xfrm>
            <a:off x="914400" y="1752600"/>
            <a:ext cx="4572000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g127743ea5ae_0_33"/>
          <p:cNvSpPr/>
          <p:nvPr/>
        </p:nvSpPr>
        <p:spPr>
          <a:xfrm>
            <a:off x="4135925" y="5993100"/>
            <a:ext cx="199200" cy="179100"/>
          </a:xfrm>
          <a:prstGeom prst="ellipse">
            <a:avLst/>
          </a:prstGeom>
          <a:solidFill>
            <a:srgbClr val="6AB0C5"/>
          </a:solidFill>
          <a:ln w="9525" cap="flat" cmpd="sng">
            <a:solidFill>
              <a:srgbClr val="6AB0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127743ea5ae_0_33"/>
          <p:cNvSpPr/>
          <p:nvPr/>
        </p:nvSpPr>
        <p:spPr>
          <a:xfrm>
            <a:off x="1324800" y="6275100"/>
            <a:ext cx="199200" cy="179100"/>
          </a:xfrm>
          <a:prstGeom prst="ellipse">
            <a:avLst/>
          </a:prstGeom>
          <a:solidFill>
            <a:srgbClr val="415B83"/>
          </a:solidFill>
          <a:ln w="9525" cap="flat" cmpd="sng">
            <a:solidFill>
              <a:srgbClr val="415B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127743ea5ae_0_33"/>
          <p:cNvSpPr/>
          <p:nvPr/>
        </p:nvSpPr>
        <p:spPr>
          <a:xfrm>
            <a:off x="7467225" y="5993100"/>
            <a:ext cx="199200" cy="179100"/>
          </a:xfrm>
          <a:prstGeom prst="ellipse">
            <a:avLst/>
          </a:prstGeom>
          <a:solidFill>
            <a:srgbClr val="8EDCDF"/>
          </a:solidFill>
          <a:ln w="9525" cap="flat" cmpd="sng">
            <a:solidFill>
              <a:srgbClr val="8EDC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g127743ea5ae_0_33"/>
          <p:cNvSpPr txBox="1"/>
          <p:nvPr/>
        </p:nvSpPr>
        <p:spPr>
          <a:xfrm>
            <a:off x="1520900" y="6178800"/>
            <a:ext cx="306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Atleta amador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385" name="Google Shape;385;g127743ea5ae_0_33"/>
          <p:cNvSpPr txBox="1"/>
          <p:nvPr/>
        </p:nvSpPr>
        <p:spPr>
          <a:xfrm>
            <a:off x="4380650" y="5890200"/>
            <a:ext cx="306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Iniciante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386" name="Google Shape;386;g127743ea5ae_0_33"/>
          <p:cNvSpPr/>
          <p:nvPr/>
        </p:nvSpPr>
        <p:spPr>
          <a:xfrm>
            <a:off x="4135925" y="6281700"/>
            <a:ext cx="199200" cy="179100"/>
          </a:xfrm>
          <a:prstGeom prst="ellipse">
            <a:avLst/>
          </a:prstGeom>
          <a:solidFill>
            <a:srgbClr val="5185A7"/>
          </a:solidFill>
          <a:ln w="9525" cap="flat" cmpd="sng">
            <a:solidFill>
              <a:srgbClr val="5185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27743ea5ae_0_33"/>
          <p:cNvSpPr txBox="1"/>
          <p:nvPr/>
        </p:nvSpPr>
        <p:spPr>
          <a:xfrm>
            <a:off x="4380650" y="6172200"/>
            <a:ext cx="306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Praticante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388" name="Google Shape;388;g127743ea5ae_0_33"/>
          <p:cNvSpPr/>
          <p:nvPr/>
        </p:nvSpPr>
        <p:spPr>
          <a:xfrm>
            <a:off x="7467225" y="6275100"/>
            <a:ext cx="199200" cy="179100"/>
          </a:xfrm>
          <a:prstGeom prst="ellipse">
            <a:avLst/>
          </a:prstGeom>
          <a:solidFill>
            <a:srgbClr val="6AB0C5"/>
          </a:solidFill>
          <a:ln w="9525" cap="flat" cmpd="sng">
            <a:solidFill>
              <a:srgbClr val="6AB0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g127743ea5ae_0_33"/>
          <p:cNvSpPr/>
          <p:nvPr/>
        </p:nvSpPr>
        <p:spPr>
          <a:xfrm>
            <a:off x="9089675" y="5993100"/>
            <a:ext cx="199200" cy="179100"/>
          </a:xfrm>
          <a:prstGeom prst="ellipse">
            <a:avLst/>
          </a:prstGeom>
          <a:solidFill>
            <a:srgbClr val="5185A7"/>
          </a:solidFill>
          <a:ln w="9525" cap="flat" cmpd="sng">
            <a:solidFill>
              <a:srgbClr val="5185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g127743ea5ae_0_33"/>
          <p:cNvSpPr/>
          <p:nvPr/>
        </p:nvSpPr>
        <p:spPr>
          <a:xfrm>
            <a:off x="9089675" y="6275100"/>
            <a:ext cx="199200" cy="179100"/>
          </a:xfrm>
          <a:prstGeom prst="ellipse">
            <a:avLst/>
          </a:prstGeom>
          <a:solidFill>
            <a:srgbClr val="415B83"/>
          </a:solidFill>
          <a:ln w="9525" cap="flat" cmpd="sng">
            <a:solidFill>
              <a:srgbClr val="415B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127743ea5ae_0_33"/>
          <p:cNvSpPr txBox="1"/>
          <p:nvPr/>
        </p:nvSpPr>
        <p:spPr>
          <a:xfrm>
            <a:off x="7695813" y="6178800"/>
            <a:ext cx="139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1 até 2 anos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392" name="Google Shape;392;g127743ea5ae_0_33"/>
          <p:cNvSpPr txBox="1"/>
          <p:nvPr/>
        </p:nvSpPr>
        <p:spPr>
          <a:xfrm>
            <a:off x="9311099" y="5890200"/>
            <a:ext cx="211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Acima de 2 até 4 anos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393" name="Google Shape;393;g127743ea5ae_0_33"/>
          <p:cNvSpPr txBox="1"/>
          <p:nvPr/>
        </p:nvSpPr>
        <p:spPr>
          <a:xfrm>
            <a:off x="9311104" y="6172200"/>
            <a:ext cx="182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Acima de 4 anos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394" name="Google Shape;394;g127743ea5ae_0_33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5" name="Google Shape;395;g127743ea5ae_0_33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396" name="Google Shape;396;g127743ea5ae_0_33"/>
          <p:cNvSpPr txBox="1"/>
          <p:nvPr/>
        </p:nvSpPr>
        <p:spPr>
          <a:xfrm>
            <a:off x="4935600" y="5151925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n = 89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397" name="Google Shape;397;g127743ea5ae_0_33"/>
          <p:cNvSpPr txBox="1"/>
          <p:nvPr/>
        </p:nvSpPr>
        <p:spPr>
          <a:xfrm>
            <a:off x="10511400" y="5151925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n = 89</a:t>
            </a:r>
            <a:endParaRPr>
              <a:solidFill>
                <a:srgbClr val="505050"/>
              </a:solidFill>
            </a:endParaRPr>
          </a:p>
        </p:txBody>
      </p:sp>
      <p:pic>
        <p:nvPicPr>
          <p:cNvPr id="398" name="Google Shape;398;g127743ea5ae_0_33"/>
          <p:cNvPicPr preferRelativeResize="0"/>
          <p:nvPr/>
        </p:nvPicPr>
        <p:blipFill rotWithShape="1">
          <a:blip r:embed="rId5">
            <a:alphaModFix/>
          </a:blip>
          <a:srcRect t="7680"/>
          <a:stretch/>
        </p:blipFill>
        <p:spPr>
          <a:xfrm>
            <a:off x="11285725" y="-4647"/>
            <a:ext cx="872400" cy="11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g127743ea5ae_0_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5022" y="1516975"/>
            <a:ext cx="4476378" cy="442662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g127743ea5ae_0_33"/>
          <p:cNvSpPr txBox="1">
            <a:spLocks noGrp="1"/>
          </p:cNvSpPr>
          <p:nvPr>
            <p:ph type="title"/>
          </p:nvPr>
        </p:nvSpPr>
        <p:spPr>
          <a:xfrm>
            <a:off x="1680600" y="1452700"/>
            <a:ext cx="88308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pt-BR" altLang="pt-BR" sz="362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Composição da amostra </a:t>
            </a:r>
            <a:endParaRPr sz="36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1" name="Google Shape;401;g127743ea5ae_0_33"/>
          <p:cNvSpPr txBox="1"/>
          <p:nvPr/>
        </p:nvSpPr>
        <p:spPr>
          <a:xfrm>
            <a:off x="2872975" y="1377275"/>
            <a:ext cx="6578100" cy="57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20" b="1" dirty="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Nível no esporte e tempo de prática do esporte</a:t>
            </a:r>
            <a:endParaRPr sz="1320" b="1" dirty="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g11b882ed6fa_1_56"/>
          <p:cNvPicPr preferRelativeResize="0"/>
          <p:nvPr/>
        </p:nvPicPr>
        <p:blipFill rotWithShape="1">
          <a:blip r:embed="rId3">
            <a:alphaModFix/>
          </a:blip>
          <a:srcRect t="4355" b="8536"/>
          <a:stretch/>
        </p:blipFill>
        <p:spPr>
          <a:xfrm>
            <a:off x="6316250" y="1625600"/>
            <a:ext cx="4836325" cy="4019753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g11b882ed6fa_1_56"/>
          <p:cNvSpPr/>
          <p:nvPr/>
        </p:nvSpPr>
        <p:spPr>
          <a:xfrm>
            <a:off x="6994900" y="5916900"/>
            <a:ext cx="199200" cy="179100"/>
          </a:xfrm>
          <a:prstGeom prst="ellipse">
            <a:avLst/>
          </a:prstGeom>
          <a:solidFill>
            <a:srgbClr val="63D5E4"/>
          </a:solidFill>
          <a:ln w="9525" cap="flat" cmpd="sng">
            <a:solidFill>
              <a:srgbClr val="63D5E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g11b882ed6fa_1_56"/>
          <p:cNvSpPr txBox="1"/>
          <p:nvPr/>
        </p:nvSpPr>
        <p:spPr>
          <a:xfrm>
            <a:off x="7194088" y="581398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Barcas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409" name="Google Shape;409;g11b882ed6fa_1_56"/>
          <p:cNvSpPr/>
          <p:nvPr/>
        </p:nvSpPr>
        <p:spPr>
          <a:xfrm>
            <a:off x="6994900" y="6198900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g11b882ed6fa_1_56"/>
          <p:cNvSpPr/>
          <p:nvPr/>
        </p:nvSpPr>
        <p:spPr>
          <a:xfrm>
            <a:off x="8543588" y="6200888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g11b882ed6fa_1_56"/>
          <p:cNvSpPr/>
          <p:nvPr/>
        </p:nvSpPr>
        <p:spPr>
          <a:xfrm>
            <a:off x="6994900" y="6470438"/>
            <a:ext cx="199200" cy="179100"/>
          </a:xfrm>
          <a:prstGeom prst="ellipse">
            <a:avLst/>
          </a:prstGeom>
          <a:solidFill>
            <a:srgbClr val="7B6DAA"/>
          </a:solidFill>
          <a:ln w="9525" cap="flat" cmpd="sng">
            <a:solidFill>
              <a:srgbClr val="7B6D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g11b882ed6fa_1_56"/>
          <p:cNvSpPr txBox="1"/>
          <p:nvPr/>
        </p:nvSpPr>
        <p:spPr>
          <a:xfrm>
            <a:off x="7190000" y="6367550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Carro próprio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413" name="Google Shape;413;g11b882ed6fa_1_56"/>
          <p:cNvSpPr/>
          <p:nvPr/>
        </p:nvSpPr>
        <p:spPr>
          <a:xfrm>
            <a:off x="8546300" y="6482888"/>
            <a:ext cx="199200" cy="179100"/>
          </a:xfrm>
          <a:prstGeom prst="ellipse">
            <a:avLst/>
          </a:prstGeom>
          <a:solidFill>
            <a:srgbClr val="574882"/>
          </a:solidFill>
          <a:ln w="9525" cap="flat" cmpd="sng">
            <a:solidFill>
              <a:srgbClr val="5748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11b882ed6fa_1_56"/>
          <p:cNvSpPr/>
          <p:nvPr/>
        </p:nvSpPr>
        <p:spPr>
          <a:xfrm>
            <a:off x="8543588" y="5918888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g11b882ed6fa_1_56"/>
          <p:cNvSpPr txBox="1"/>
          <p:nvPr/>
        </p:nvSpPr>
        <p:spPr>
          <a:xfrm>
            <a:off x="7194075" y="6096000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Carro alugado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416" name="Google Shape;416;g11b882ed6fa_1_56"/>
          <p:cNvSpPr txBox="1"/>
          <p:nvPr/>
        </p:nvSpPr>
        <p:spPr>
          <a:xfrm>
            <a:off x="8745501" y="581600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Ônibus fretado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417" name="Google Shape;417;g11b882ed6fa_1_56"/>
          <p:cNvSpPr txBox="1"/>
          <p:nvPr/>
        </p:nvSpPr>
        <p:spPr>
          <a:xfrm>
            <a:off x="8745501" y="609800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Ônibus regular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418" name="Google Shape;418;g11b882ed6fa_1_56"/>
          <p:cNvSpPr txBox="1"/>
          <p:nvPr/>
        </p:nvSpPr>
        <p:spPr>
          <a:xfrm>
            <a:off x="8745501" y="6385375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App transporte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419" name="Google Shape;419;g11b882ed6fa_1_56"/>
          <p:cNvSpPr/>
          <p:nvPr/>
        </p:nvSpPr>
        <p:spPr>
          <a:xfrm>
            <a:off x="10099425" y="5913513"/>
            <a:ext cx="199200" cy="179100"/>
          </a:xfrm>
          <a:prstGeom prst="ellipse">
            <a:avLst/>
          </a:prstGeom>
          <a:solidFill>
            <a:srgbClr val="385089"/>
          </a:solidFill>
          <a:ln w="9525" cap="flat" cmpd="sng">
            <a:solidFill>
              <a:srgbClr val="3850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g11b882ed6fa_1_56"/>
          <p:cNvSpPr txBox="1"/>
          <p:nvPr/>
        </p:nvSpPr>
        <p:spPr>
          <a:xfrm>
            <a:off x="10298626" y="581600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Outros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421" name="Google Shape;421;g11b882ed6fa_1_56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2" name="Google Shape;422;g11b882ed6fa_1_56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423" name="Google Shape;423;g11b882ed6fa_1_56"/>
          <p:cNvSpPr/>
          <p:nvPr/>
        </p:nvSpPr>
        <p:spPr>
          <a:xfrm>
            <a:off x="1251875" y="5919775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g11b882ed6fa_1_56"/>
          <p:cNvSpPr txBox="1"/>
          <p:nvPr/>
        </p:nvSpPr>
        <p:spPr>
          <a:xfrm>
            <a:off x="1446975" y="5799050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1vez  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425" name="Google Shape;425;g11b882ed6fa_1_56"/>
          <p:cNvSpPr/>
          <p:nvPr/>
        </p:nvSpPr>
        <p:spPr>
          <a:xfrm>
            <a:off x="1251875" y="6201775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11b882ed6fa_1_56"/>
          <p:cNvSpPr txBox="1"/>
          <p:nvPr/>
        </p:nvSpPr>
        <p:spPr>
          <a:xfrm>
            <a:off x="1446975" y="6098875"/>
            <a:ext cx="988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 vezes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427" name="Google Shape;427;g11b882ed6fa_1_56"/>
          <p:cNvSpPr/>
          <p:nvPr/>
        </p:nvSpPr>
        <p:spPr>
          <a:xfrm>
            <a:off x="2358250" y="6201775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g11b882ed6fa_1_56"/>
          <p:cNvSpPr/>
          <p:nvPr/>
        </p:nvSpPr>
        <p:spPr>
          <a:xfrm>
            <a:off x="1251875" y="6473313"/>
            <a:ext cx="199200" cy="179100"/>
          </a:xfrm>
          <a:prstGeom prst="ellipse">
            <a:avLst/>
          </a:prstGeom>
          <a:solidFill>
            <a:srgbClr val="385089"/>
          </a:solidFill>
          <a:ln w="9525" cap="flat" cmpd="sng">
            <a:solidFill>
              <a:srgbClr val="3850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g11b882ed6fa_1_56"/>
          <p:cNvSpPr txBox="1"/>
          <p:nvPr/>
        </p:nvSpPr>
        <p:spPr>
          <a:xfrm>
            <a:off x="1446975" y="6370425"/>
            <a:ext cx="988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 vezes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430" name="Google Shape;430;g11b882ed6fa_1_56"/>
          <p:cNvSpPr txBox="1"/>
          <p:nvPr/>
        </p:nvSpPr>
        <p:spPr>
          <a:xfrm>
            <a:off x="2560175" y="5799050"/>
            <a:ext cx="988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4 vezes 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431" name="Google Shape;431;g11b882ed6fa_1_56"/>
          <p:cNvSpPr txBox="1"/>
          <p:nvPr/>
        </p:nvSpPr>
        <p:spPr>
          <a:xfrm>
            <a:off x="2560175" y="6098875"/>
            <a:ext cx="872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5 vezes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432" name="Google Shape;432;g11b882ed6fa_1_56"/>
          <p:cNvSpPr/>
          <p:nvPr/>
        </p:nvSpPr>
        <p:spPr>
          <a:xfrm>
            <a:off x="2360963" y="6483775"/>
            <a:ext cx="199200" cy="179100"/>
          </a:xfrm>
          <a:prstGeom prst="ellipse">
            <a:avLst/>
          </a:prstGeom>
          <a:solidFill>
            <a:srgbClr val="63D5E4"/>
          </a:solidFill>
          <a:ln w="9525" cap="flat" cmpd="sng">
            <a:solidFill>
              <a:srgbClr val="63D5E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g11b882ed6fa_1_56"/>
          <p:cNvSpPr txBox="1"/>
          <p:nvPr/>
        </p:nvSpPr>
        <p:spPr>
          <a:xfrm>
            <a:off x="2560175" y="6380875"/>
            <a:ext cx="1482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Mais de 5 vezes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434" name="Google Shape;434;g11b882ed6fa_1_56"/>
          <p:cNvSpPr/>
          <p:nvPr/>
        </p:nvSpPr>
        <p:spPr>
          <a:xfrm>
            <a:off x="2358250" y="5919775"/>
            <a:ext cx="199200" cy="179100"/>
          </a:xfrm>
          <a:prstGeom prst="ellipse">
            <a:avLst/>
          </a:prstGeom>
          <a:solidFill>
            <a:srgbClr val="7B6DAA"/>
          </a:solidFill>
          <a:ln w="9525" cap="flat" cmpd="sng">
            <a:solidFill>
              <a:srgbClr val="7B6D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g11b882ed6fa_1_56"/>
          <p:cNvSpPr txBox="1"/>
          <p:nvPr/>
        </p:nvSpPr>
        <p:spPr>
          <a:xfrm>
            <a:off x="10298625" y="5231325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n = 89</a:t>
            </a:r>
            <a:endParaRPr>
              <a:solidFill>
                <a:srgbClr val="505050"/>
              </a:solidFill>
            </a:endParaRPr>
          </a:p>
        </p:txBody>
      </p:sp>
      <p:pic>
        <p:nvPicPr>
          <p:cNvPr id="436" name="Google Shape;436;g11b882ed6fa_1_56"/>
          <p:cNvPicPr preferRelativeResize="0"/>
          <p:nvPr/>
        </p:nvPicPr>
        <p:blipFill rotWithShape="1">
          <a:blip r:embed="rId5">
            <a:alphaModFix/>
          </a:blip>
          <a:srcRect t="7680"/>
          <a:stretch/>
        </p:blipFill>
        <p:spPr>
          <a:xfrm>
            <a:off x="11285725" y="-4647"/>
            <a:ext cx="872400" cy="11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11b882ed6fa_1_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7151" y="1549400"/>
            <a:ext cx="4491199" cy="4252125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g11b882ed6fa_1_56"/>
          <p:cNvSpPr txBox="1">
            <a:spLocks noGrp="1"/>
          </p:cNvSpPr>
          <p:nvPr>
            <p:ph type="title"/>
          </p:nvPr>
        </p:nvSpPr>
        <p:spPr>
          <a:xfrm>
            <a:off x="1680600" y="1452700"/>
            <a:ext cx="88308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pt-BR" altLang="pt-BR" sz="362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Composição da amostra </a:t>
            </a:r>
            <a:endParaRPr sz="36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9" name="Google Shape;439;g11b882ed6fa_1_56"/>
          <p:cNvSpPr txBox="1"/>
          <p:nvPr/>
        </p:nvSpPr>
        <p:spPr>
          <a:xfrm>
            <a:off x="2523950" y="1348975"/>
            <a:ext cx="6984900" cy="9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2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Quantidade de vezes que visitou Niterói e meio de transporte utilizado para chegar na cidade</a:t>
            </a:r>
            <a:endParaRPr sz="1320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20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g11b882ed6fa_1_56"/>
          <p:cNvSpPr txBox="1"/>
          <p:nvPr/>
        </p:nvSpPr>
        <p:spPr>
          <a:xfrm>
            <a:off x="4741713" y="5402925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n = 89</a:t>
            </a:r>
            <a:endParaRPr>
              <a:solidFill>
                <a:srgbClr val="50505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27743ea5ae_0_110"/>
          <p:cNvSpPr/>
          <p:nvPr/>
        </p:nvSpPr>
        <p:spPr>
          <a:xfrm>
            <a:off x="688400" y="6112825"/>
            <a:ext cx="199200" cy="179100"/>
          </a:xfrm>
          <a:prstGeom prst="ellipse">
            <a:avLst/>
          </a:prstGeom>
          <a:solidFill>
            <a:srgbClr val="3C5187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g127743ea5ae_0_110"/>
          <p:cNvSpPr txBox="1"/>
          <p:nvPr/>
        </p:nvSpPr>
        <p:spPr>
          <a:xfrm>
            <a:off x="883500" y="5992100"/>
            <a:ext cx="892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Internet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447" name="Google Shape;447;g127743ea5ae_0_110"/>
          <p:cNvSpPr/>
          <p:nvPr/>
        </p:nvSpPr>
        <p:spPr>
          <a:xfrm>
            <a:off x="688400" y="6394825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g127743ea5ae_0_110"/>
          <p:cNvSpPr txBox="1"/>
          <p:nvPr/>
        </p:nvSpPr>
        <p:spPr>
          <a:xfrm>
            <a:off x="883500" y="6291925"/>
            <a:ext cx="1568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Amigos e parentes</a:t>
            </a:r>
            <a:endParaRPr sz="1300">
              <a:solidFill>
                <a:srgbClr val="505050"/>
              </a:solidFill>
            </a:endParaRPr>
          </a:p>
        </p:txBody>
      </p:sp>
      <p:pic>
        <p:nvPicPr>
          <p:cNvPr id="449" name="Google Shape;449;g127743ea5ae_0_110"/>
          <p:cNvPicPr preferRelativeResize="0"/>
          <p:nvPr/>
        </p:nvPicPr>
        <p:blipFill rotWithShape="1">
          <a:blip r:embed="rId3">
            <a:alphaModFix/>
          </a:blip>
          <a:srcRect t="5903" b="7911"/>
          <a:stretch/>
        </p:blipFill>
        <p:spPr>
          <a:xfrm>
            <a:off x="762825" y="1750188"/>
            <a:ext cx="4597775" cy="3772862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g127743ea5ae_0_110"/>
          <p:cNvSpPr/>
          <p:nvPr/>
        </p:nvSpPr>
        <p:spPr>
          <a:xfrm>
            <a:off x="2559813" y="6376988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g127743ea5ae_0_110"/>
          <p:cNvSpPr/>
          <p:nvPr/>
        </p:nvSpPr>
        <p:spPr>
          <a:xfrm>
            <a:off x="2559813" y="6094988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127743ea5ae_0_110"/>
          <p:cNvSpPr txBox="1"/>
          <p:nvPr/>
        </p:nvSpPr>
        <p:spPr>
          <a:xfrm>
            <a:off x="2761726" y="599210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Clube onde rema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453" name="Google Shape;453;g127743ea5ae_0_110"/>
          <p:cNvSpPr txBox="1"/>
          <p:nvPr/>
        </p:nvSpPr>
        <p:spPr>
          <a:xfrm>
            <a:off x="2761726" y="627410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Outros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454" name="Google Shape;454;g127743ea5ae_0_110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5" name="Google Shape;455;g127743ea5ae_0_110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456" name="Google Shape;456;g127743ea5ae_0_110"/>
          <p:cNvSpPr txBox="1"/>
          <p:nvPr/>
        </p:nvSpPr>
        <p:spPr>
          <a:xfrm>
            <a:off x="4935588" y="5206700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n = 89</a:t>
            </a:r>
            <a:endParaRPr>
              <a:solidFill>
                <a:srgbClr val="505050"/>
              </a:solidFill>
            </a:endParaRPr>
          </a:p>
        </p:txBody>
      </p:sp>
      <p:pic>
        <p:nvPicPr>
          <p:cNvPr id="457" name="Google Shape;457;g127743ea5ae_0_110"/>
          <p:cNvPicPr preferRelativeResize="0"/>
          <p:nvPr/>
        </p:nvPicPr>
        <p:blipFill rotWithShape="1">
          <a:blip r:embed="rId5">
            <a:alphaModFix/>
          </a:blip>
          <a:srcRect t="7680"/>
          <a:stretch/>
        </p:blipFill>
        <p:spPr>
          <a:xfrm>
            <a:off x="11285725" y="-4647"/>
            <a:ext cx="872400" cy="11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g127743ea5ae_0_110"/>
          <p:cNvPicPr preferRelativeResize="0"/>
          <p:nvPr/>
        </p:nvPicPr>
        <p:blipFill rotWithShape="1">
          <a:blip r:embed="rId6">
            <a:alphaModFix/>
          </a:blip>
          <a:srcRect l="920" t="1540" r="-919" b="-1539"/>
          <a:stretch/>
        </p:blipFill>
        <p:spPr>
          <a:xfrm>
            <a:off x="6882794" y="1654500"/>
            <a:ext cx="4194006" cy="43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g127743ea5ae_0_110"/>
          <p:cNvSpPr txBox="1">
            <a:spLocks noGrp="1"/>
          </p:cNvSpPr>
          <p:nvPr>
            <p:ph type="title"/>
          </p:nvPr>
        </p:nvSpPr>
        <p:spPr>
          <a:xfrm>
            <a:off x="1680600" y="1452700"/>
            <a:ext cx="88308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pt-BR" altLang="pt-BR" sz="362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Composição da amostra </a:t>
            </a:r>
            <a:endParaRPr sz="36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0" name="Google Shape;460;g127743ea5ae_0_110"/>
          <p:cNvSpPr txBox="1"/>
          <p:nvPr/>
        </p:nvSpPr>
        <p:spPr>
          <a:xfrm>
            <a:off x="2523950" y="1348975"/>
            <a:ext cx="69849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20" b="1" dirty="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Como soube do evento e com quem veio acompanhado</a:t>
            </a:r>
            <a:endParaRPr sz="1320" b="1" dirty="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1" name="Google Shape;461;g127743ea5ae_0_110"/>
          <p:cNvSpPr txBox="1"/>
          <p:nvPr/>
        </p:nvSpPr>
        <p:spPr>
          <a:xfrm>
            <a:off x="10511388" y="5206700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n = 89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462" name="Google Shape;462;g127743ea5ae_0_110"/>
          <p:cNvSpPr txBox="1"/>
          <p:nvPr/>
        </p:nvSpPr>
        <p:spPr>
          <a:xfrm>
            <a:off x="7194088" y="581398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Família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463" name="Google Shape;463;g127743ea5ae_0_110"/>
          <p:cNvSpPr/>
          <p:nvPr/>
        </p:nvSpPr>
        <p:spPr>
          <a:xfrm>
            <a:off x="8543588" y="6200888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127743ea5ae_0_110"/>
          <p:cNvSpPr txBox="1"/>
          <p:nvPr/>
        </p:nvSpPr>
        <p:spPr>
          <a:xfrm>
            <a:off x="7190000" y="6367550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Sozinho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465" name="Google Shape;465;g127743ea5ae_0_110"/>
          <p:cNvSpPr txBox="1"/>
          <p:nvPr/>
        </p:nvSpPr>
        <p:spPr>
          <a:xfrm>
            <a:off x="7194075" y="6096000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Amigos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466" name="Google Shape;466;g127743ea5ae_0_110"/>
          <p:cNvSpPr txBox="1"/>
          <p:nvPr/>
        </p:nvSpPr>
        <p:spPr>
          <a:xfrm>
            <a:off x="8745500" y="581600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Companheiros do clube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467" name="Google Shape;467;g127743ea5ae_0_110"/>
          <p:cNvSpPr txBox="1"/>
          <p:nvPr/>
        </p:nvSpPr>
        <p:spPr>
          <a:xfrm>
            <a:off x="8745501" y="609800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Outros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468" name="Google Shape;468;g127743ea5ae_0_110"/>
          <p:cNvSpPr/>
          <p:nvPr/>
        </p:nvSpPr>
        <p:spPr>
          <a:xfrm>
            <a:off x="6994900" y="6198900"/>
            <a:ext cx="199200" cy="179100"/>
          </a:xfrm>
          <a:prstGeom prst="ellipse">
            <a:avLst/>
          </a:prstGeom>
          <a:solidFill>
            <a:srgbClr val="3C5187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127743ea5ae_0_110"/>
          <p:cNvSpPr/>
          <p:nvPr/>
        </p:nvSpPr>
        <p:spPr>
          <a:xfrm>
            <a:off x="6994900" y="5915900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g127743ea5ae_0_110"/>
          <p:cNvSpPr/>
          <p:nvPr/>
        </p:nvSpPr>
        <p:spPr>
          <a:xfrm>
            <a:off x="6994888" y="6470438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g127743ea5ae_0_110"/>
          <p:cNvSpPr/>
          <p:nvPr/>
        </p:nvSpPr>
        <p:spPr>
          <a:xfrm>
            <a:off x="8544875" y="5916888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1b7f1a23b1_0_0"/>
          <p:cNvSpPr txBox="1">
            <a:spLocks noGrp="1"/>
          </p:cNvSpPr>
          <p:nvPr>
            <p:ph type="title"/>
          </p:nvPr>
        </p:nvSpPr>
        <p:spPr>
          <a:xfrm>
            <a:off x="1680600" y="1452700"/>
            <a:ext cx="88308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pt-BR" altLang="pt-BR" sz="362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Composição da amostra </a:t>
            </a:r>
            <a:endParaRPr sz="36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7" name="Google Shape;477;g11b7f1a23b1_0_0"/>
          <p:cNvSpPr txBox="1"/>
          <p:nvPr/>
        </p:nvSpPr>
        <p:spPr>
          <a:xfrm>
            <a:off x="2523950" y="1348975"/>
            <a:ext cx="69849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2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Conhece ou não o Mapa das Atividades e Esportes Náuticos de Niterói</a:t>
            </a:r>
            <a:endParaRPr/>
          </a:p>
        </p:txBody>
      </p:sp>
      <p:sp>
        <p:nvSpPr>
          <p:cNvPr id="478" name="Google Shape;478;g11b7f1a23b1_0_0"/>
          <p:cNvSpPr/>
          <p:nvPr/>
        </p:nvSpPr>
        <p:spPr>
          <a:xfrm>
            <a:off x="4842650" y="3949413"/>
            <a:ext cx="199200" cy="179100"/>
          </a:xfrm>
          <a:prstGeom prst="ellipse">
            <a:avLst/>
          </a:prstGeom>
          <a:solidFill>
            <a:srgbClr val="3C5187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479" name="Google Shape;479;g11b7f1a23b1_0_0"/>
          <p:cNvSpPr txBox="1"/>
          <p:nvPr/>
        </p:nvSpPr>
        <p:spPr>
          <a:xfrm>
            <a:off x="5037750" y="3861963"/>
            <a:ext cx="1173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100">
                <a:solidFill>
                  <a:srgbClr val="505050"/>
                </a:solidFill>
              </a:rPr>
              <a:t>Não conhece</a:t>
            </a:r>
            <a:endParaRPr sz="1100">
              <a:solidFill>
                <a:srgbClr val="505050"/>
              </a:solidFill>
            </a:endParaRPr>
          </a:p>
        </p:txBody>
      </p:sp>
      <p:sp>
        <p:nvSpPr>
          <p:cNvPr id="480" name="Google Shape;480;g11b7f1a23b1_0_0"/>
          <p:cNvSpPr/>
          <p:nvPr/>
        </p:nvSpPr>
        <p:spPr>
          <a:xfrm>
            <a:off x="4842650" y="3577588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481" name="Google Shape;481;g11b7f1a23b1_0_0"/>
          <p:cNvSpPr txBox="1"/>
          <p:nvPr/>
        </p:nvSpPr>
        <p:spPr>
          <a:xfrm>
            <a:off x="5037750" y="3474688"/>
            <a:ext cx="1568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100">
                <a:solidFill>
                  <a:srgbClr val="505050"/>
                </a:solidFill>
              </a:rPr>
              <a:t>Conhece</a:t>
            </a:r>
            <a:endParaRPr sz="1100">
              <a:solidFill>
                <a:srgbClr val="505050"/>
              </a:solidFill>
            </a:endParaRPr>
          </a:p>
        </p:txBody>
      </p:sp>
      <p:sp>
        <p:nvSpPr>
          <p:cNvPr id="482" name="Google Shape;482;g11b7f1a23b1_0_0"/>
          <p:cNvSpPr/>
          <p:nvPr/>
        </p:nvSpPr>
        <p:spPr>
          <a:xfrm>
            <a:off x="10517938" y="3964850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483" name="Google Shape;483;g11b7f1a23b1_0_0"/>
          <p:cNvSpPr txBox="1"/>
          <p:nvPr/>
        </p:nvSpPr>
        <p:spPr>
          <a:xfrm>
            <a:off x="10718575" y="3534038"/>
            <a:ext cx="2331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100">
                <a:solidFill>
                  <a:srgbClr val="505050"/>
                </a:solidFill>
              </a:rPr>
              <a:t>Conhece</a:t>
            </a:r>
            <a:endParaRPr sz="1100">
              <a:solidFill>
                <a:srgbClr val="505050"/>
              </a:solidFill>
            </a:endParaRPr>
          </a:p>
        </p:txBody>
      </p:sp>
      <p:sp>
        <p:nvSpPr>
          <p:cNvPr id="484" name="Google Shape;484;g11b7f1a23b1_0_0"/>
          <p:cNvSpPr txBox="1"/>
          <p:nvPr/>
        </p:nvSpPr>
        <p:spPr>
          <a:xfrm>
            <a:off x="10719851" y="3861963"/>
            <a:ext cx="1652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100">
                <a:solidFill>
                  <a:srgbClr val="505050"/>
                </a:solidFill>
              </a:rPr>
              <a:t>Não conhece</a:t>
            </a:r>
            <a:endParaRPr sz="1100">
              <a:solidFill>
                <a:srgbClr val="505050"/>
              </a:solidFill>
            </a:endParaRPr>
          </a:p>
        </p:txBody>
      </p:sp>
      <p:sp>
        <p:nvSpPr>
          <p:cNvPr id="485" name="Google Shape;485;g11b7f1a23b1_0_0"/>
          <p:cNvSpPr/>
          <p:nvPr/>
        </p:nvSpPr>
        <p:spPr>
          <a:xfrm>
            <a:off x="10517950" y="3634925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486" name="Google Shape;486;g11b7f1a23b1_0_0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7" name="Google Shape;487;g11b7f1a23b1_0_0"/>
          <p:cNvPicPr preferRelativeResize="0"/>
          <p:nvPr/>
        </p:nvPicPr>
        <p:blipFill rotWithShape="1">
          <a:blip r:embed="rId3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488" name="Google Shape;488;g11b7f1a23b1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563" y="1870457"/>
            <a:ext cx="4464376" cy="394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11b7f1a23b1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7527" y="1832200"/>
            <a:ext cx="4346072" cy="3949776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11b7f1a23b1_0_0"/>
          <p:cNvSpPr txBox="1"/>
          <p:nvPr/>
        </p:nvSpPr>
        <p:spPr>
          <a:xfrm>
            <a:off x="4797538" y="3073213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n = 210 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491" name="Google Shape;491;g11b7f1a23b1_0_0"/>
          <p:cNvSpPr txBox="1"/>
          <p:nvPr/>
        </p:nvSpPr>
        <p:spPr>
          <a:xfrm>
            <a:off x="10511388" y="3073213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n = 210 </a:t>
            </a:r>
            <a:endParaRPr>
              <a:solidFill>
                <a:srgbClr val="505050"/>
              </a:solidFill>
            </a:endParaRPr>
          </a:p>
        </p:txBody>
      </p:sp>
      <p:pic>
        <p:nvPicPr>
          <p:cNvPr id="492" name="Google Shape;492;g11b7f1a23b1_0_0"/>
          <p:cNvPicPr preferRelativeResize="0"/>
          <p:nvPr/>
        </p:nvPicPr>
        <p:blipFill rotWithShape="1">
          <a:blip r:embed="rId6">
            <a:alphaModFix/>
          </a:blip>
          <a:srcRect t="7680"/>
          <a:stretch/>
        </p:blipFill>
        <p:spPr>
          <a:xfrm>
            <a:off x="11285725" y="-4647"/>
            <a:ext cx="872400" cy="1195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g126cfd21f5e_0_51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11461753" y="616610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499" name="Google Shape;499;g126cfd21f5e_0_51"/>
          <p:cNvSpPr/>
          <p:nvPr/>
        </p:nvSpPr>
        <p:spPr>
          <a:xfrm>
            <a:off x="0" y="5293900"/>
            <a:ext cx="2850600" cy="36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g126cfd21f5e_0_51"/>
          <p:cNvSpPr txBox="1"/>
          <p:nvPr/>
        </p:nvSpPr>
        <p:spPr>
          <a:xfrm>
            <a:off x="2153650" y="4599775"/>
            <a:ext cx="1129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 sz="3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1" name="Google Shape;501;g126cfd21f5e_0_51"/>
          <p:cNvSpPr txBox="1"/>
          <p:nvPr/>
        </p:nvSpPr>
        <p:spPr>
          <a:xfrm>
            <a:off x="3357425" y="4699600"/>
            <a:ext cx="68223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SATISFAÇÃO DOS TURISTAS E  VISITANTES</a:t>
            </a:r>
            <a:endParaRPr sz="29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2" name="Google Shape;502;g126cfd21f5e_0_51"/>
          <p:cNvSpPr txBox="1"/>
          <p:nvPr/>
        </p:nvSpPr>
        <p:spPr>
          <a:xfrm>
            <a:off x="0" y="6457800"/>
            <a:ext cx="21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Acervo Canva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g1269b5c4828_1_494"/>
          <p:cNvPicPr preferRelativeResize="0"/>
          <p:nvPr/>
        </p:nvPicPr>
        <p:blipFill rotWithShape="1">
          <a:blip r:embed="rId3">
            <a:alphaModFix/>
          </a:blip>
          <a:srcRect t="46287" b="29825"/>
          <a:stretch/>
        </p:blipFill>
        <p:spPr>
          <a:xfrm>
            <a:off x="0" y="0"/>
            <a:ext cx="12191999" cy="12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g1269b5c4828_1_494"/>
          <p:cNvSpPr txBox="1"/>
          <p:nvPr/>
        </p:nvSpPr>
        <p:spPr>
          <a:xfrm>
            <a:off x="6858000" y="2971800"/>
            <a:ext cx="4414800" cy="61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89% respondeu que pretendia postar fotos de Niterói em suas redes sociais.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Os entrevistados responderam às afirmações usando uma escala Likert de 5 pontos, sendo: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1 – Discordo totalmente;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2 – Discordo parcialmente; 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3 – Nem concordo nem discordo;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4 – Concordo parcialmente; 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5 – Concordo totalmente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g1269b5c4828_1_494"/>
          <p:cNvSpPr txBox="1"/>
          <p:nvPr/>
        </p:nvSpPr>
        <p:spPr>
          <a:xfrm>
            <a:off x="766800" y="2987400"/>
            <a:ext cx="4414800" cy="43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A Satisfação geral com o evento alcançou pontuação máxima (totalmente satisfeito) em todos os cenários propostos. 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A Satisfação com a </a:t>
            </a:r>
            <a:r>
              <a:rPr lang="pt-BR" altLang="pt-BR" sz="1537" b="1">
                <a:solidFill>
                  <a:schemeClr val="lt2"/>
                </a:solidFill>
              </a:rPr>
              <a:t>experiência em Niterói também</a:t>
            </a:r>
            <a:r>
              <a:rPr lang="pt-BR" altLang="pt-BR" sz="1537">
                <a:solidFill>
                  <a:schemeClr val="lt2"/>
                </a:solidFill>
              </a:rPr>
              <a:t> alcançou pontuação máxima (totalmente satisfeito) entre turistas e visitantes que praticam esportes náuticos.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A grande maioria dos turistas e visitantes (84%) pretende retornar à Niterói em até 1 ano. 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A recomendação do destino a amigos e familiares foi confirmada por 75% dos turistas e visitantes que estiveram no evento.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 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</p:txBody>
      </p:sp>
      <p:pic>
        <p:nvPicPr>
          <p:cNvPr id="510" name="Google Shape;510;g1269b5c4828_1_494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11209288" y="5986225"/>
            <a:ext cx="473475" cy="4734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511" name="Google Shape;511;g1269b5c4828_1_494"/>
          <p:cNvSpPr txBox="1">
            <a:spLocks noGrp="1"/>
          </p:cNvSpPr>
          <p:nvPr>
            <p:ph type="title"/>
          </p:nvPr>
        </p:nvSpPr>
        <p:spPr>
          <a:xfrm>
            <a:off x="897550" y="1752600"/>
            <a:ext cx="4057800" cy="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br>
              <a:rPr lang="pt-BR" altLang="pt-BR" sz="4800">
                <a:latin typeface="Montserrat"/>
                <a:ea typeface="Montserrat"/>
                <a:cs typeface="Montserrat"/>
                <a:sym typeface="Montserrat"/>
              </a:rPr>
            </a:br>
            <a:endParaRPr sz="28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71428"/>
              <a:buFont typeface="Calibri"/>
              <a:buNone/>
            </a:pPr>
            <a:r>
              <a:rPr lang="pt-BR" altLang="pt-BR" sz="2800" b="1">
                <a:latin typeface="Montserrat"/>
                <a:ea typeface="Montserrat"/>
                <a:cs typeface="Montserrat"/>
                <a:sym typeface="Montserrat"/>
              </a:rPr>
              <a:t>Satisfação dos turistas e visitantes</a:t>
            </a:r>
            <a:endParaRPr sz="28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26bb4c3c6a_0_42"/>
          <p:cNvSpPr txBox="1">
            <a:spLocks noGrp="1"/>
          </p:cNvSpPr>
          <p:nvPr>
            <p:ph type="title"/>
          </p:nvPr>
        </p:nvSpPr>
        <p:spPr>
          <a:xfrm>
            <a:off x="7019125" y="737000"/>
            <a:ext cx="41175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pt-BR" altLang="pt-BR" sz="3000">
                <a:latin typeface="Montserrat SemiBold"/>
                <a:ea typeface="Montserrat SemiBold"/>
                <a:cs typeface="Montserrat SemiBold"/>
                <a:sym typeface="Montserrat SemiBold"/>
              </a:rPr>
              <a:t>A Cidade de Niterói</a:t>
            </a:r>
            <a:endParaRPr sz="3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3" name="Google Shape;93;g126bb4c3c6a_0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00" y="2452575"/>
            <a:ext cx="5877724" cy="440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126bb4c3c6a_0_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877701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g126bb4c3c6a_0_42"/>
          <p:cNvSpPr txBox="1"/>
          <p:nvPr/>
        </p:nvSpPr>
        <p:spPr>
          <a:xfrm>
            <a:off x="6639475" y="1394750"/>
            <a:ext cx="4876800" cy="6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500">
                <a:solidFill>
                  <a:srgbClr val="D9D9D9"/>
                </a:solidFill>
              </a:rPr>
              <a:t>Niterói  possui grande relevância no cenário da canoa havaiana em nível nacional e vem sendo considerada por muitos atletas a “meca da canoa havaiana”. A cidade possui condições naturais muito favoráveis para a prática do esporte, além da grande quantidade de clubes e atletas premiados que atuam em competições nacionais e internacionais.</a:t>
            </a:r>
            <a:endParaRPr sz="1500">
              <a:solidFill>
                <a:srgbClr val="D9D9D9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500">
                <a:solidFill>
                  <a:srgbClr val="D9D9D9"/>
                </a:solidFill>
              </a:rPr>
              <a:t> </a:t>
            </a:r>
            <a:endParaRPr sz="1500">
              <a:solidFill>
                <a:srgbClr val="D9D9D9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500">
                <a:solidFill>
                  <a:srgbClr val="D9D9D9"/>
                </a:solidFill>
              </a:rPr>
              <a:t>A frequência dos eventos esportivos náuticos em Niterói também vem crescendo, atraindo diversos turistas e visitantes e trazendo notoriedade à cidade. </a:t>
            </a:r>
            <a:endParaRPr sz="1500">
              <a:solidFill>
                <a:srgbClr val="D9D9D9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D9D9D9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500">
                <a:solidFill>
                  <a:srgbClr val="D9D9D9"/>
                </a:solidFill>
              </a:rPr>
              <a:t>Com o objetivo de avaliar a competitividade da cidade de acordo com o comportamento da demanda, foi realizada uma pesquisa de campo durante o Campeonato Brasileiro de Sprint Va’a  sediado na cidade  de Niterói em abril de 2022 na Praia de São Francisco. </a:t>
            </a:r>
            <a:endParaRPr sz="1500">
              <a:solidFill>
                <a:srgbClr val="D9D9D9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D9D9D9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500">
                <a:solidFill>
                  <a:srgbClr val="D9D9D9"/>
                </a:solidFill>
              </a:rPr>
              <a:t>A equipe composta pelos pesquisadores deste projeto com o apoio de pesquisadores de campo do Observatur Niterói, entrevistou 210 pessoas durante dois dias de evento.</a:t>
            </a:r>
            <a:endParaRPr sz="1500">
              <a:solidFill>
                <a:srgbClr val="D9D9D9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D9D9D9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D9D9D9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</p:txBody>
      </p:sp>
      <p:pic>
        <p:nvPicPr>
          <p:cNvPr id="96" name="Google Shape;96;g126bb4c3c6a_0_42"/>
          <p:cNvPicPr preferRelativeResize="0"/>
          <p:nvPr/>
        </p:nvPicPr>
        <p:blipFill rotWithShape="1">
          <a:blip r:embed="rId5">
            <a:alphaModFix amt="97000"/>
          </a:blip>
          <a:srcRect/>
          <a:stretch/>
        </p:blipFill>
        <p:spPr>
          <a:xfrm>
            <a:off x="11558438" y="6208625"/>
            <a:ext cx="473475" cy="4734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97" name="Google Shape;97;g126bb4c3c6a_0_42"/>
          <p:cNvSpPr txBox="1"/>
          <p:nvPr/>
        </p:nvSpPr>
        <p:spPr>
          <a:xfrm>
            <a:off x="4377875" y="3104175"/>
            <a:ext cx="21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Acervo Freepik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g126bb4c3c6a_0_42"/>
          <p:cNvSpPr txBox="1"/>
          <p:nvPr/>
        </p:nvSpPr>
        <p:spPr>
          <a:xfrm>
            <a:off x="4336200" y="6457800"/>
            <a:ext cx="21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Acervo Freepik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1b882ed6fa_1_113"/>
          <p:cNvSpPr txBox="1">
            <a:spLocks noGrp="1"/>
          </p:cNvSpPr>
          <p:nvPr>
            <p:ph type="title"/>
          </p:nvPr>
        </p:nvSpPr>
        <p:spPr>
          <a:xfrm>
            <a:off x="1680600" y="1452700"/>
            <a:ext cx="88308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pt-BR" altLang="pt-BR" sz="362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Satisfação Geral com o Evento </a:t>
            </a:r>
            <a:endParaRPr sz="36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17" name="Google Shape;517;g11b882ed6fa_1_113"/>
          <p:cNvPicPr preferRelativeResize="0"/>
          <p:nvPr/>
        </p:nvPicPr>
        <p:blipFill rotWithShape="1">
          <a:blip r:embed="rId3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g11b882ed6fa_1_113"/>
          <p:cNvSpPr txBox="1"/>
          <p:nvPr/>
        </p:nvSpPr>
        <p:spPr>
          <a:xfrm>
            <a:off x="2523950" y="1348975"/>
            <a:ext cx="69849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2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Todos os entrevistados</a:t>
            </a:r>
            <a:endParaRPr sz="1320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20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g11b882ed6fa_1_113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0" name="Google Shape;520;g11b882ed6fa_1_113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521" name="Google Shape;521;g11b882ed6fa_1_1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7714" y="1588175"/>
            <a:ext cx="4857381" cy="46993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g11b882ed6fa_1_113"/>
          <p:cNvSpPr txBox="1"/>
          <p:nvPr/>
        </p:nvSpPr>
        <p:spPr>
          <a:xfrm>
            <a:off x="10234763" y="588003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523" name="Google Shape;523;g11b882ed6fa_1_113"/>
          <p:cNvSpPr/>
          <p:nvPr/>
        </p:nvSpPr>
        <p:spPr>
          <a:xfrm>
            <a:off x="8380163" y="5636488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g11b882ed6fa_1_113"/>
          <p:cNvSpPr txBox="1"/>
          <p:nvPr/>
        </p:nvSpPr>
        <p:spPr>
          <a:xfrm>
            <a:off x="8568850" y="5880050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525" name="Google Shape;525;g11b882ed6fa_1_113"/>
          <p:cNvSpPr txBox="1"/>
          <p:nvPr/>
        </p:nvSpPr>
        <p:spPr>
          <a:xfrm>
            <a:off x="8579350" y="622648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526" name="Google Shape;526;g11b882ed6fa_1_113"/>
          <p:cNvSpPr txBox="1"/>
          <p:nvPr/>
        </p:nvSpPr>
        <p:spPr>
          <a:xfrm>
            <a:off x="10234775" y="622650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527" name="Google Shape;527;g11b882ed6fa_1_113"/>
          <p:cNvSpPr txBox="1"/>
          <p:nvPr/>
        </p:nvSpPr>
        <p:spPr>
          <a:xfrm>
            <a:off x="8582076" y="553360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528" name="Google Shape;528;g11b882ed6fa_1_113"/>
          <p:cNvSpPr/>
          <p:nvPr/>
        </p:nvSpPr>
        <p:spPr>
          <a:xfrm>
            <a:off x="8380175" y="6329388"/>
            <a:ext cx="199200" cy="179100"/>
          </a:xfrm>
          <a:prstGeom prst="ellipse">
            <a:avLst/>
          </a:prstGeom>
          <a:solidFill>
            <a:srgbClr val="3C5187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g11b882ed6fa_1_113"/>
          <p:cNvSpPr/>
          <p:nvPr/>
        </p:nvSpPr>
        <p:spPr>
          <a:xfrm>
            <a:off x="10035575" y="5982950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g11b882ed6fa_1_113"/>
          <p:cNvSpPr/>
          <p:nvPr/>
        </p:nvSpPr>
        <p:spPr>
          <a:xfrm>
            <a:off x="8380163" y="5982938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g11b882ed6fa_1_113"/>
          <p:cNvSpPr/>
          <p:nvPr/>
        </p:nvSpPr>
        <p:spPr>
          <a:xfrm>
            <a:off x="10035575" y="6329388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g11b882ed6fa_1_113"/>
          <p:cNvSpPr txBox="1"/>
          <p:nvPr/>
        </p:nvSpPr>
        <p:spPr>
          <a:xfrm>
            <a:off x="8828213" y="4825388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n = 210 </a:t>
            </a:r>
            <a:endParaRPr>
              <a:solidFill>
                <a:srgbClr val="50505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g11b882ed6fa_1_7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2056" y="1348975"/>
            <a:ext cx="5196796" cy="505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g11b882ed6fa_1_793"/>
          <p:cNvSpPr txBox="1">
            <a:spLocks noGrp="1"/>
          </p:cNvSpPr>
          <p:nvPr>
            <p:ph type="title"/>
          </p:nvPr>
        </p:nvSpPr>
        <p:spPr>
          <a:xfrm>
            <a:off x="1680600" y="1452700"/>
            <a:ext cx="88308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pt-BR" altLang="pt-BR" sz="362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Satisfação Geral com o Evento </a:t>
            </a:r>
            <a:endParaRPr sz="36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9" name="Google Shape;539;g11b882ed6fa_1_793"/>
          <p:cNvPicPr preferRelativeResize="0"/>
          <p:nvPr/>
        </p:nvPicPr>
        <p:blipFill rotWithShape="1">
          <a:blip r:embed="rId4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g11b882ed6fa_1_793"/>
          <p:cNvSpPr txBox="1"/>
          <p:nvPr/>
        </p:nvSpPr>
        <p:spPr>
          <a:xfrm>
            <a:off x="2523950" y="1348975"/>
            <a:ext cx="69849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2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Praticantes de Esportes Náuticos residentes e não-residentes</a:t>
            </a:r>
            <a:endParaRPr sz="1320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20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g11b882ed6fa_1_793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2" name="Google Shape;542;g11b882ed6fa_1_793"/>
          <p:cNvPicPr preferRelativeResize="0"/>
          <p:nvPr/>
        </p:nvPicPr>
        <p:blipFill rotWithShape="1">
          <a:blip r:embed="rId5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543" name="Google Shape;543;g11b882ed6fa_1_793"/>
          <p:cNvSpPr txBox="1"/>
          <p:nvPr/>
        </p:nvSpPr>
        <p:spPr>
          <a:xfrm>
            <a:off x="10234763" y="588003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544" name="Google Shape;544;g11b882ed6fa_1_793"/>
          <p:cNvSpPr/>
          <p:nvPr/>
        </p:nvSpPr>
        <p:spPr>
          <a:xfrm>
            <a:off x="8380163" y="5636488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g11b882ed6fa_1_793"/>
          <p:cNvSpPr txBox="1"/>
          <p:nvPr/>
        </p:nvSpPr>
        <p:spPr>
          <a:xfrm>
            <a:off x="8568850" y="5880050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546" name="Google Shape;546;g11b882ed6fa_1_793"/>
          <p:cNvSpPr txBox="1"/>
          <p:nvPr/>
        </p:nvSpPr>
        <p:spPr>
          <a:xfrm>
            <a:off x="8579350" y="622648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547" name="Google Shape;547;g11b882ed6fa_1_793"/>
          <p:cNvSpPr txBox="1"/>
          <p:nvPr/>
        </p:nvSpPr>
        <p:spPr>
          <a:xfrm>
            <a:off x="10234775" y="622650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548" name="Google Shape;548;g11b882ed6fa_1_793"/>
          <p:cNvSpPr txBox="1"/>
          <p:nvPr/>
        </p:nvSpPr>
        <p:spPr>
          <a:xfrm>
            <a:off x="8582076" y="553360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549" name="Google Shape;549;g11b882ed6fa_1_793"/>
          <p:cNvSpPr/>
          <p:nvPr/>
        </p:nvSpPr>
        <p:spPr>
          <a:xfrm>
            <a:off x="8380175" y="6329388"/>
            <a:ext cx="199200" cy="179100"/>
          </a:xfrm>
          <a:prstGeom prst="ellipse">
            <a:avLst/>
          </a:prstGeom>
          <a:solidFill>
            <a:srgbClr val="3C5187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g11b882ed6fa_1_793"/>
          <p:cNvSpPr/>
          <p:nvPr/>
        </p:nvSpPr>
        <p:spPr>
          <a:xfrm>
            <a:off x="10035575" y="5982950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g11b882ed6fa_1_793"/>
          <p:cNvSpPr/>
          <p:nvPr/>
        </p:nvSpPr>
        <p:spPr>
          <a:xfrm>
            <a:off x="8380163" y="5982938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g11b882ed6fa_1_793"/>
          <p:cNvSpPr/>
          <p:nvPr/>
        </p:nvSpPr>
        <p:spPr>
          <a:xfrm>
            <a:off x="10035575" y="6329388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g11b882ed6fa_1_793"/>
          <p:cNvSpPr txBox="1"/>
          <p:nvPr/>
        </p:nvSpPr>
        <p:spPr>
          <a:xfrm>
            <a:off x="8276051" y="508425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n = 130</a:t>
            </a:r>
            <a:endParaRPr sz="1300">
              <a:solidFill>
                <a:srgbClr val="50505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1b882ed6fa_1_813"/>
          <p:cNvSpPr/>
          <p:nvPr/>
        </p:nvSpPr>
        <p:spPr>
          <a:xfrm>
            <a:off x="7011525" y="3513050"/>
            <a:ext cx="4517700" cy="19050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g11b882ed6fa_1_813"/>
          <p:cNvSpPr txBox="1"/>
          <p:nvPr/>
        </p:nvSpPr>
        <p:spPr>
          <a:xfrm>
            <a:off x="9038325" y="2996313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60" name="Google Shape;560;g11b882ed6fa_1_813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1" name="Google Shape;561;g11b882ed6fa_1_813"/>
          <p:cNvPicPr preferRelativeResize="0"/>
          <p:nvPr/>
        </p:nvPicPr>
        <p:blipFill rotWithShape="1">
          <a:blip r:embed="rId3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562" name="Google Shape;562;g11b882ed6fa_1_813"/>
          <p:cNvPicPr preferRelativeResize="0"/>
          <p:nvPr/>
        </p:nvPicPr>
        <p:blipFill rotWithShape="1">
          <a:blip r:embed="rId4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g11b882ed6fa_1_813"/>
          <p:cNvSpPr txBox="1"/>
          <p:nvPr/>
        </p:nvSpPr>
        <p:spPr>
          <a:xfrm>
            <a:off x="7592775" y="5765150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7%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564" name="Google Shape;564;g11b882ed6fa_1_813"/>
          <p:cNvSpPr txBox="1"/>
          <p:nvPr/>
        </p:nvSpPr>
        <p:spPr>
          <a:xfrm>
            <a:off x="7112675" y="5705413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65" name="Google Shape;565;g11b882ed6fa_1_813"/>
          <p:cNvSpPr txBox="1"/>
          <p:nvPr/>
        </p:nvSpPr>
        <p:spPr>
          <a:xfrm>
            <a:off x="7163925" y="5826538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66" name="Google Shape;566;g11b882ed6fa_1_813"/>
          <p:cNvSpPr txBox="1"/>
          <p:nvPr/>
        </p:nvSpPr>
        <p:spPr>
          <a:xfrm>
            <a:off x="6614775" y="6134450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67" name="Google Shape;567;g11b882ed6fa_1_813"/>
          <p:cNvSpPr/>
          <p:nvPr/>
        </p:nvSpPr>
        <p:spPr>
          <a:xfrm>
            <a:off x="978413" y="3536513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g11b882ed6fa_1_813"/>
          <p:cNvSpPr txBox="1"/>
          <p:nvPr/>
        </p:nvSpPr>
        <p:spPr>
          <a:xfrm>
            <a:off x="1210150" y="3429800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569" name="Google Shape;569;g11b882ed6fa_1_813"/>
          <p:cNvSpPr txBox="1"/>
          <p:nvPr/>
        </p:nvSpPr>
        <p:spPr>
          <a:xfrm>
            <a:off x="1177575" y="377623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570" name="Google Shape;570;g11b882ed6fa_1_813"/>
          <p:cNvSpPr txBox="1"/>
          <p:nvPr/>
        </p:nvSpPr>
        <p:spPr>
          <a:xfrm>
            <a:off x="1167076" y="309100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571" name="Google Shape;571;g11b882ed6fa_1_813"/>
          <p:cNvSpPr/>
          <p:nvPr/>
        </p:nvSpPr>
        <p:spPr>
          <a:xfrm>
            <a:off x="978400" y="3879138"/>
            <a:ext cx="199200" cy="179100"/>
          </a:xfrm>
          <a:prstGeom prst="ellipse">
            <a:avLst/>
          </a:prstGeom>
          <a:solidFill>
            <a:srgbClr val="3C5187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g11b882ed6fa_1_813"/>
          <p:cNvSpPr/>
          <p:nvPr/>
        </p:nvSpPr>
        <p:spPr>
          <a:xfrm>
            <a:off x="978388" y="3193888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g11b882ed6fa_1_813"/>
          <p:cNvSpPr txBox="1"/>
          <p:nvPr/>
        </p:nvSpPr>
        <p:spPr>
          <a:xfrm>
            <a:off x="1156588" y="411558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574" name="Google Shape;574;g11b882ed6fa_1_813"/>
          <p:cNvSpPr txBox="1"/>
          <p:nvPr/>
        </p:nvSpPr>
        <p:spPr>
          <a:xfrm>
            <a:off x="1180175" y="446205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575" name="Google Shape;575;g11b882ed6fa_1_813"/>
          <p:cNvSpPr/>
          <p:nvPr/>
        </p:nvSpPr>
        <p:spPr>
          <a:xfrm>
            <a:off x="978425" y="4218500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g11b882ed6fa_1_813"/>
          <p:cNvSpPr/>
          <p:nvPr/>
        </p:nvSpPr>
        <p:spPr>
          <a:xfrm>
            <a:off x="978425" y="4557838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g11b882ed6fa_1_813"/>
          <p:cNvSpPr txBox="1">
            <a:spLocks noGrp="1"/>
          </p:cNvSpPr>
          <p:nvPr>
            <p:ph type="title" idx="4294967295"/>
          </p:nvPr>
        </p:nvSpPr>
        <p:spPr>
          <a:xfrm>
            <a:off x="1680600" y="1452700"/>
            <a:ext cx="88308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pt-BR" altLang="pt-BR" sz="362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Satisfação Geral com o Evento </a:t>
            </a:r>
            <a:endParaRPr sz="36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8" name="Google Shape;578;g11b882ed6fa_1_813"/>
          <p:cNvSpPr txBox="1"/>
          <p:nvPr/>
        </p:nvSpPr>
        <p:spPr>
          <a:xfrm>
            <a:off x="2523950" y="1348975"/>
            <a:ext cx="6984900" cy="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2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Visitantes e turistas praticantes de esportes náuticos</a:t>
            </a:r>
            <a:endParaRPr/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20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579" name="Google Shape;579;g11b882ed6fa_1_813"/>
          <p:cNvGraphicFramePr/>
          <p:nvPr/>
        </p:nvGraphicFramePr>
        <p:xfrm>
          <a:off x="7132431" y="3193840"/>
          <a:ext cx="4275900" cy="2273250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9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2300">
                <a:tc grid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Frequência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válida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acumulativa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Válido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6,9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6,9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6,9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5,2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5,2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15,5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9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15,5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15,5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31,0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69,0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69,0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Total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80" name="Google Shape;580;g11b882ed6fa_1_8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6613" y="2125075"/>
            <a:ext cx="4275900" cy="4011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g11b882ed6fa_1_9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3801" y="1639770"/>
            <a:ext cx="3326398" cy="3164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g11b882ed6fa_1_9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0583" y="1598992"/>
            <a:ext cx="3143812" cy="3048421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g11b882ed6fa_1_900"/>
          <p:cNvSpPr txBox="1"/>
          <p:nvPr/>
        </p:nvSpPr>
        <p:spPr>
          <a:xfrm>
            <a:off x="2766700" y="3328450"/>
            <a:ext cx="114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88" name="Google Shape;588;g11b882ed6fa_1_900"/>
          <p:cNvSpPr txBox="1"/>
          <p:nvPr/>
        </p:nvSpPr>
        <p:spPr>
          <a:xfrm>
            <a:off x="2964050" y="2187425"/>
            <a:ext cx="114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89" name="Google Shape;589;g11b882ed6fa_1_900"/>
          <p:cNvSpPr txBox="1"/>
          <p:nvPr/>
        </p:nvSpPr>
        <p:spPr>
          <a:xfrm>
            <a:off x="8990500" y="2036263"/>
            <a:ext cx="9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90" name="Google Shape;590;g11b882ed6fa_1_900"/>
          <p:cNvSpPr txBox="1"/>
          <p:nvPr/>
        </p:nvSpPr>
        <p:spPr>
          <a:xfrm>
            <a:off x="7839200" y="5114513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91" name="Google Shape;591;g11b882ed6fa_1_900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2" name="Google Shape;592;g11b882ed6fa_1_900"/>
          <p:cNvPicPr preferRelativeResize="0"/>
          <p:nvPr/>
        </p:nvPicPr>
        <p:blipFill rotWithShape="1">
          <a:blip r:embed="rId5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593" name="Google Shape;593;g11b882ed6fa_1_900"/>
          <p:cNvSpPr txBox="1"/>
          <p:nvPr/>
        </p:nvSpPr>
        <p:spPr>
          <a:xfrm>
            <a:off x="2531550" y="4254863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94" name="Google Shape;594;g11b882ed6fa_1_900"/>
          <p:cNvSpPr txBox="1"/>
          <p:nvPr/>
        </p:nvSpPr>
        <p:spPr>
          <a:xfrm>
            <a:off x="9037000" y="4247213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95" name="Google Shape;595;g11b882ed6fa_1_900"/>
          <p:cNvSpPr txBox="1">
            <a:spLocks noGrp="1"/>
          </p:cNvSpPr>
          <p:nvPr>
            <p:ph type="title" idx="4294967295"/>
          </p:nvPr>
        </p:nvSpPr>
        <p:spPr>
          <a:xfrm>
            <a:off x="1702400" y="1438100"/>
            <a:ext cx="8830800" cy="9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pt-BR" altLang="pt-BR" sz="362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Experiência no evento </a:t>
            </a:r>
            <a:endParaRPr sz="362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6" name="Google Shape;596;g11b882ed6fa_1_900"/>
          <p:cNvSpPr/>
          <p:nvPr/>
        </p:nvSpPr>
        <p:spPr>
          <a:xfrm>
            <a:off x="657150" y="4647413"/>
            <a:ext cx="4497813" cy="2105387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597" name="Google Shape;597;g11b882ed6fa_1_900"/>
          <p:cNvGraphicFramePr/>
          <p:nvPr>
            <p:extLst>
              <p:ext uri="{D42A27DB-BD31-4B8C-83A1-F6EECF244321}">
                <p14:modId xmlns:p14="http://schemas.microsoft.com/office/powerpoint/2010/main" val="2394986085"/>
              </p:ext>
            </p:extLst>
          </p:nvPr>
        </p:nvGraphicFramePr>
        <p:xfrm>
          <a:off x="770450" y="4639499"/>
          <a:ext cx="4275900" cy="2202363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9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7413">
                <a:tc gridSpan="6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 i="0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 minha experiência</a:t>
                      </a:r>
                      <a:r>
                        <a:rPr lang="pt-BR" sz="1000" b="1" i="0" u="none" strike="noStrike" cap="none" baseline="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neste evento está sendo agradável</a:t>
                      </a:r>
                      <a:endParaRPr sz="1000" b="1" i="0" u="none" strike="noStrike" cap="none" dirty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ctr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 dirty="0"/>
                        <a:t> </a:t>
                      </a: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 dirty="0"/>
                        <a:t> </a:t>
                      </a: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Frequência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 dirty="0"/>
                        <a:t>Porcentagem</a:t>
                      </a: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 dirty="0"/>
                        <a:t>Porcentagem válida</a:t>
                      </a: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 dirty="0"/>
                        <a:t>Porcentagem acumulativa</a:t>
                      </a: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Válido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5,2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5,2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8,6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6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19,0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81,0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81,0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 dirty="0"/>
                        <a:t> </a:t>
                      </a: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Total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 dirty="0"/>
                        <a:t> </a:t>
                      </a:r>
                      <a:endParaRPr sz="900" b="0" i="0" u="none" strike="noStrike" cap="none" dirty="0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98" name="Google Shape;598;g11b882ed6fa_1_900"/>
          <p:cNvSpPr/>
          <p:nvPr/>
        </p:nvSpPr>
        <p:spPr>
          <a:xfrm>
            <a:off x="10917488" y="2551288"/>
            <a:ext cx="199200" cy="179100"/>
          </a:xfrm>
          <a:prstGeom prst="ellipse">
            <a:avLst/>
          </a:prstGeom>
          <a:solidFill>
            <a:srgbClr val="4C254D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g11b882ed6fa_1_900"/>
          <p:cNvSpPr txBox="1"/>
          <p:nvPr/>
        </p:nvSpPr>
        <p:spPr>
          <a:xfrm>
            <a:off x="11119250" y="2480413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600" name="Google Shape;600;g11b882ed6fa_1_900"/>
          <p:cNvSpPr txBox="1"/>
          <p:nvPr/>
        </p:nvSpPr>
        <p:spPr>
          <a:xfrm>
            <a:off x="11116650" y="3172013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601" name="Google Shape;601;g11b882ed6fa_1_900"/>
          <p:cNvSpPr/>
          <p:nvPr/>
        </p:nvSpPr>
        <p:spPr>
          <a:xfrm>
            <a:off x="10917475" y="3274913"/>
            <a:ext cx="199200" cy="179100"/>
          </a:xfrm>
          <a:prstGeom prst="ellipse">
            <a:avLst/>
          </a:prstGeom>
          <a:solidFill>
            <a:srgbClr val="5F4E7E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g11b882ed6fa_1_900"/>
          <p:cNvSpPr txBox="1"/>
          <p:nvPr/>
        </p:nvSpPr>
        <p:spPr>
          <a:xfrm>
            <a:off x="11095663" y="3511363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603" name="Google Shape;603;g11b882ed6fa_1_900"/>
          <p:cNvSpPr txBox="1"/>
          <p:nvPr/>
        </p:nvSpPr>
        <p:spPr>
          <a:xfrm>
            <a:off x="11119250" y="3857825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604" name="Google Shape;604;g11b882ed6fa_1_900"/>
          <p:cNvSpPr/>
          <p:nvPr/>
        </p:nvSpPr>
        <p:spPr>
          <a:xfrm>
            <a:off x="10917500" y="3614275"/>
            <a:ext cx="199200" cy="179100"/>
          </a:xfrm>
          <a:prstGeom prst="ellipse">
            <a:avLst/>
          </a:prstGeom>
          <a:solidFill>
            <a:srgbClr val="6D79AC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g11b882ed6fa_1_900"/>
          <p:cNvSpPr/>
          <p:nvPr/>
        </p:nvSpPr>
        <p:spPr>
          <a:xfrm>
            <a:off x="10917500" y="3953613"/>
            <a:ext cx="199200" cy="179100"/>
          </a:xfrm>
          <a:prstGeom prst="ellipse">
            <a:avLst/>
          </a:prstGeom>
          <a:solidFill>
            <a:srgbClr val="7AA7D4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6" name="Google Shape;606;g11b882ed6fa_1_900"/>
          <p:cNvPicPr preferRelativeResize="0"/>
          <p:nvPr/>
        </p:nvPicPr>
        <p:blipFill rotWithShape="1">
          <a:blip r:embed="rId6">
            <a:alphaModFix/>
          </a:blip>
          <a:srcRect t="7680"/>
          <a:stretch/>
        </p:blipFill>
        <p:spPr>
          <a:xfrm>
            <a:off x="11285725" y="-4647"/>
            <a:ext cx="872400" cy="1195381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g11b882ed6fa_1_900"/>
          <p:cNvSpPr txBox="1"/>
          <p:nvPr/>
        </p:nvSpPr>
        <p:spPr>
          <a:xfrm>
            <a:off x="2676350" y="1501375"/>
            <a:ext cx="69849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2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Visitantes e turistas praticantes de esportes náuticos</a:t>
            </a:r>
            <a:endParaRPr/>
          </a:p>
        </p:txBody>
      </p:sp>
      <p:sp>
        <p:nvSpPr>
          <p:cNvPr id="610" name="Google Shape;610;g11b882ed6fa_1_900"/>
          <p:cNvSpPr txBox="1"/>
          <p:nvPr/>
        </p:nvSpPr>
        <p:spPr>
          <a:xfrm>
            <a:off x="11142250" y="2810200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611" name="Google Shape;611;g11b882ed6fa_1_900"/>
          <p:cNvSpPr/>
          <p:nvPr/>
        </p:nvSpPr>
        <p:spPr>
          <a:xfrm>
            <a:off x="10910488" y="2935288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g11b882ed6fa_1_900"/>
          <p:cNvSpPr/>
          <p:nvPr/>
        </p:nvSpPr>
        <p:spPr>
          <a:xfrm>
            <a:off x="4281238" y="2561775"/>
            <a:ext cx="199200" cy="179100"/>
          </a:xfrm>
          <a:prstGeom prst="ellipse">
            <a:avLst/>
          </a:prstGeom>
          <a:solidFill>
            <a:srgbClr val="4C254D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g11b882ed6fa_1_900"/>
          <p:cNvSpPr txBox="1"/>
          <p:nvPr/>
        </p:nvSpPr>
        <p:spPr>
          <a:xfrm>
            <a:off x="4483000" y="2462400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614" name="Google Shape;614;g11b882ed6fa_1_900"/>
          <p:cNvSpPr txBox="1"/>
          <p:nvPr/>
        </p:nvSpPr>
        <p:spPr>
          <a:xfrm>
            <a:off x="4480400" y="3182500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615" name="Google Shape;615;g11b882ed6fa_1_900"/>
          <p:cNvSpPr/>
          <p:nvPr/>
        </p:nvSpPr>
        <p:spPr>
          <a:xfrm>
            <a:off x="4273200" y="3285400"/>
            <a:ext cx="199200" cy="179100"/>
          </a:xfrm>
          <a:prstGeom prst="ellipse">
            <a:avLst/>
          </a:prstGeom>
          <a:solidFill>
            <a:srgbClr val="5F4E7E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g11b882ed6fa_1_900"/>
          <p:cNvSpPr txBox="1"/>
          <p:nvPr/>
        </p:nvSpPr>
        <p:spPr>
          <a:xfrm>
            <a:off x="4459413" y="3542400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617" name="Google Shape;617;g11b882ed6fa_1_900"/>
          <p:cNvSpPr txBox="1"/>
          <p:nvPr/>
        </p:nvSpPr>
        <p:spPr>
          <a:xfrm>
            <a:off x="4483000" y="3868313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618" name="Google Shape;618;g11b882ed6fa_1_900"/>
          <p:cNvSpPr/>
          <p:nvPr/>
        </p:nvSpPr>
        <p:spPr>
          <a:xfrm>
            <a:off x="4281250" y="3624763"/>
            <a:ext cx="199200" cy="179100"/>
          </a:xfrm>
          <a:prstGeom prst="ellipse">
            <a:avLst/>
          </a:prstGeom>
          <a:solidFill>
            <a:srgbClr val="6D79AC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g11b882ed6fa_1_900"/>
          <p:cNvSpPr/>
          <p:nvPr/>
        </p:nvSpPr>
        <p:spPr>
          <a:xfrm>
            <a:off x="4281250" y="3964100"/>
            <a:ext cx="199200" cy="179100"/>
          </a:xfrm>
          <a:prstGeom prst="ellipse">
            <a:avLst/>
          </a:prstGeom>
          <a:solidFill>
            <a:srgbClr val="7AA7D4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g11b882ed6fa_1_900"/>
          <p:cNvSpPr txBox="1"/>
          <p:nvPr/>
        </p:nvSpPr>
        <p:spPr>
          <a:xfrm>
            <a:off x="4506000" y="282068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621" name="Google Shape;621;g11b882ed6fa_1_900"/>
          <p:cNvSpPr/>
          <p:nvPr/>
        </p:nvSpPr>
        <p:spPr>
          <a:xfrm>
            <a:off x="4274238" y="2945775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596;g11b882ed6fa_1_900"/>
          <p:cNvSpPr/>
          <p:nvPr/>
        </p:nvSpPr>
        <p:spPr>
          <a:xfrm>
            <a:off x="6760290" y="4655063"/>
            <a:ext cx="4517700" cy="2097737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0" name="Google Shape;608;g11b882ed6fa_1_900"/>
          <p:cNvGraphicFramePr/>
          <p:nvPr>
            <p:extLst>
              <p:ext uri="{D42A27DB-BD31-4B8C-83A1-F6EECF244321}">
                <p14:modId xmlns:p14="http://schemas.microsoft.com/office/powerpoint/2010/main" val="3432169312"/>
              </p:ext>
            </p:extLst>
          </p:nvPr>
        </p:nvGraphicFramePr>
        <p:xfrm>
          <a:off x="6878472" y="4648494"/>
          <a:ext cx="4296478" cy="2182210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600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6360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b="1" i="0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 minha experiência</a:t>
                      </a:r>
                      <a:r>
                        <a:rPr lang="pt-BR" sz="1000" b="1" i="0" u="none" strike="noStrike" cap="none" baseline="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neste evento está sendo prazerosa</a:t>
                      </a:r>
                      <a:endParaRPr sz="1000" b="1" i="0" u="none" strike="noStrike" cap="none" dirty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ctr" anchorCtr="1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 dirty="0"/>
                        <a:t> </a:t>
                      </a: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 dirty="0"/>
                        <a:t> </a:t>
                      </a: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 dirty="0"/>
                        <a:t>Frequência</a:t>
                      </a: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 dirty="0"/>
                        <a:t>Porcentagem válida</a:t>
                      </a: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 dirty="0"/>
                        <a:t>Porcentagem acumulativa</a:t>
                      </a: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 dirty="0"/>
                        <a:t>Válido</a:t>
                      </a: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5,2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5,2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 dirty="0"/>
                        <a:t>5,2</a:t>
                      </a:r>
                      <a:endParaRPr sz="900" b="0" i="0" u="none" strike="noStrike" cap="none" dirty="0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 dirty="0"/>
                        <a:t>2</a:t>
                      </a: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 dirty="0"/>
                        <a:t>3</a:t>
                      </a: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5,2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5,2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 dirty="0"/>
                        <a:t>4</a:t>
                      </a: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6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20,7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 dirty="0"/>
                        <a:t>5</a:t>
                      </a: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46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79,3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79,3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 dirty="0"/>
                        <a:t> </a:t>
                      </a: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 dirty="0"/>
                        <a:t>Total</a:t>
                      </a:r>
                      <a:endParaRPr sz="900" b="0" i="0" u="none" strike="noStrike" cap="none" dirty="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 dirty="0"/>
                        <a:t>100,0</a:t>
                      </a:r>
                      <a:endParaRPr sz="900" b="0" i="0" u="none" strike="noStrike" cap="none" dirty="0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 dirty="0"/>
                        <a:t> </a:t>
                      </a:r>
                      <a:endParaRPr sz="900" b="0" i="0" u="none" strike="noStrike" cap="none" dirty="0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11b882ed6fa_1_847"/>
          <p:cNvSpPr/>
          <p:nvPr/>
        </p:nvSpPr>
        <p:spPr>
          <a:xfrm>
            <a:off x="7112675" y="3513050"/>
            <a:ext cx="4552200" cy="21924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g11b882ed6fa_1_847"/>
          <p:cNvSpPr txBox="1"/>
          <p:nvPr/>
        </p:nvSpPr>
        <p:spPr>
          <a:xfrm>
            <a:off x="9038325" y="2996313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628" name="Google Shape;628;g11b882ed6fa_1_847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9" name="Google Shape;629;g11b882ed6fa_1_847"/>
          <p:cNvPicPr preferRelativeResize="0"/>
          <p:nvPr/>
        </p:nvPicPr>
        <p:blipFill rotWithShape="1">
          <a:blip r:embed="rId3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630" name="Google Shape;630;g11b882ed6fa_1_847"/>
          <p:cNvPicPr preferRelativeResize="0"/>
          <p:nvPr/>
        </p:nvPicPr>
        <p:blipFill rotWithShape="1">
          <a:blip r:embed="rId4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g11b882ed6fa_1_847"/>
          <p:cNvSpPr txBox="1"/>
          <p:nvPr/>
        </p:nvSpPr>
        <p:spPr>
          <a:xfrm>
            <a:off x="8543925" y="2456038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632" name="Google Shape;632;g11b882ed6fa_1_847"/>
          <p:cNvSpPr txBox="1"/>
          <p:nvPr/>
        </p:nvSpPr>
        <p:spPr>
          <a:xfrm>
            <a:off x="7592775" y="5765150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7%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633" name="Google Shape;633;g11b882ed6fa_1_847"/>
          <p:cNvSpPr txBox="1"/>
          <p:nvPr/>
        </p:nvSpPr>
        <p:spPr>
          <a:xfrm>
            <a:off x="7112675" y="5705413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634" name="Google Shape;634;g11b882ed6fa_1_847"/>
          <p:cNvSpPr txBox="1"/>
          <p:nvPr/>
        </p:nvSpPr>
        <p:spPr>
          <a:xfrm>
            <a:off x="7163925" y="5826538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635" name="Google Shape;635;g11b882ed6fa_1_847"/>
          <p:cNvSpPr txBox="1"/>
          <p:nvPr/>
        </p:nvSpPr>
        <p:spPr>
          <a:xfrm>
            <a:off x="6614775" y="6134450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636" name="Google Shape;636;g11b882ed6fa_1_847"/>
          <p:cNvSpPr txBox="1">
            <a:spLocks noGrp="1"/>
          </p:cNvSpPr>
          <p:nvPr>
            <p:ph type="title" idx="4294967295"/>
          </p:nvPr>
        </p:nvSpPr>
        <p:spPr>
          <a:xfrm>
            <a:off x="1310185" y="1476275"/>
            <a:ext cx="9362364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pt-BR" altLang="pt-BR" sz="362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Satisfação com a experiência em Niterói</a:t>
            </a:r>
            <a:endParaRPr sz="362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7" name="Google Shape;637;g11b882ed6fa_1_847"/>
          <p:cNvSpPr txBox="1"/>
          <p:nvPr/>
        </p:nvSpPr>
        <p:spPr>
          <a:xfrm>
            <a:off x="2523950" y="1348975"/>
            <a:ext cx="6984900" cy="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2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Visitantes e turistas praticantes de esportes náuticos</a:t>
            </a:r>
            <a:endParaRPr/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20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638" name="Google Shape;638;g11b882ed6fa_1_847"/>
          <p:cNvGraphicFramePr/>
          <p:nvPr/>
        </p:nvGraphicFramePr>
        <p:xfrm>
          <a:off x="7237881" y="3187143"/>
          <a:ext cx="4275900" cy="2578100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9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1700">
                <a:tc gridSpan="6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Frequência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válida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acumulativa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Válido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1,8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1,8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1,8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3,5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6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10,5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14,0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49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84,5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86,0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Total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98,3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Omisso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Sistema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1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Total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39" name="Google Shape;639;g11b882ed6fa_1_8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8863" y="1746388"/>
            <a:ext cx="4857750" cy="48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g11b882ed6fa_1_847"/>
          <p:cNvSpPr/>
          <p:nvPr/>
        </p:nvSpPr>
        <p:spPr>
          <a:xfrm>
            <a:off x="735663" y="3436450"/>
            <a:ext cx="199200" cy="179100"/>
          </a:xfrm>
          <a:prstGeom prst="ellipse">
            <a:avLst/>
          </a:prstGeom>
          <a:solidFill>
            <a:srgbClr val="4C254D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g11b882ed6fa_1_847"/>
          <p:cNvSpPr txBox="1"/>
          <p:nvPr/>
        </p:nvSpPr>
        <p:spPr>
          <a:xfrm>
            <a:off x="913850" y="2979175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642" name="Google Shape;642;g11b882ed6fa_1_847"/>
          <p:cNvSpPr txBox="1"/>
          <p:nvPr/>
        </p:nvSpPr>
        <p:spPr>
          <a:xfrm>
            <a:off x="934825" y="3687925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643" name="Google Shape;643;g11b882ed6fa_1_847"/>
          <p:cNvSpPr/>
          <p:nvPr/>
        </p:nvSpPr>
        <p:spPr>
          <a:xfrm>
            <a:off x="735650" y="3790825"/>
            <a:ext cx="199200" cy="179100"/>
          </a:xfrm>
          <a:prstGeom prst="ellipse">
            <a:avLst/>
          </a:prstGeom>
          <a:solidFill>
            <a:srgbClr val="5F4E7E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g11b882ed6fa_1_847"/>
          <p:cNvSpPr txBox="1"/>
          <p:nvPr/>
        </p:nvSpPr>
        <p:spPr>
          <a:xfrm>
            <a:off x="913838" y="4027275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645" name="Google Shape;645;g11b882ed6fa_1_847"/>
          <p:cNvSpPr txBox="1"/>
          <p:nvPr/>
        </p:nvSpPr>
        <p:spPr>
          <a:xfrm>
            <a:off x="935000" y="4366613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646" name="Google Shape;646;g11b882ed6fa_1_847"/>
          <p:cNvSpPr/>
          <p:nvPr/>
        </p:nvSpPr>
        <p:spPr>
          <a:xfrm>
            <a:off x="735675" y="4130188"/>
            <a:ext cx="199200" cy="179100"/>
          </a:xfrm>
          <a:prstGeom prst="ellipse">
            <a:avLst/>
          </a:prstGeom>
          <a:solidFill>
            <a:srgbClr val="6D79AC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g11b882ed6fa_1_847"/>
          <p:cNvSpPr/>
          <p:nvPr/>
        </p:nvSpPr>
        <p:spPr>
          <a:xfrm>
            <a:off x="735675" y="4469525"/>
            <a:ext cx="199200" cy="179100"/>
          </a:xfrm>
          <a:prstGeom prst="ellipse">
            <a:avLst/>
          </a:prstGeom>
          <a:solidFill>
            <a:srgbClr val="7AA7D4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g11b882ed6fa_1_847"/>
          <p:cNvSpPr txBox="1"/>
          <p:nvPr/>
        </p:nvSpPr>
        <p:spPr>
          <a:xfrm>
            <a:off x="913975" y="333353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649" name="Google Shape;649;g11b882ed6fa_1_847"/>
          <p:cNvSpPr/>
          <p:nvPr/>
        </p:nvSpPr>
        <p:spPr>
          <a:xfrm>
            <a:off x="735801" y="3082075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11b882ed6fa_1_876"/>
          <p:cNvSpPr txBox="1">
            <a:spLocks noGrp="1"/>
          </p:cNvSpPr>
          <p:nvPr>
            <p:ph type="title"/>
          </p:nvPr>
        </p:nvSpPr>
        <p:spPr>
          <a:xfrm>
            <a:off x="1680613" y="1480750"/>
            <a:ext cx="88308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pt-BR" altLang="pt-BR" sz="362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Intenções dos visitantes e turistas </a:t>
            </a:r>
            <a:endParaRPr sz="36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5" name="Google Shape;655;g11b882ed6fa_1_876"/>
          <p:cNvPicPr preferRelativeResize="0"/>
          <p:nvPr/>
        </p:nvPicPr>
        <p:blipFill rotWithShape="1">
          <a:blip r:embed="rId3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g11b882ed6fa_1_876"/>
          <p:cNvSpPr txBox="1"/>
          <p:nvPr/>
        </p:nvSpPr>
        <p:spPr>
          <a:xfrm>
            <a:off x="2523950" y="1348975"/>
            <a:ext cx="69849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2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Visitantes e turistas praticantes de esportes náuticos</a:t>
            </a:r>
            <a:endParaRPr/>
          </a:p>
        </p:txBody>
      </p:sp>
      <p:sp>
        <p:nvSpPr>
          <p:cNvPr id="657" name="Google Shape;657;g11b882ed6fa_1_876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8" name="Google Shape;658;g11b882ed6fa_1_876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659" name="Google Shape;659;g11b882ed6fa_1_876"/>
          <p:cNvSpPr txBox="1"/>
          <p:nvPr/>
        </p:nvSpPr>
        <p:spPr>
          <a:xfrm>
            <a:off x="9019388" y="5885788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</a:rPr>
              <a:t>n = 57 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660" name="Google Shape;660;g11b882ed6fa_1_876"/>
          <p:cNvSpPr txBox="1"/>
          <p:nvPr/>
        </p:nvSpPr>
        <p:spPr>
          <a:xfrm>
            <a:off x="4445138" y="3542575"/>
            <a:ext cx="64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chemeClr val="lt1"/>
                </a:solidFill>
              </a:rPr>
              <a:t>84%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61" name="Google Shape;661;g11b882ed6fa_1_8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4150" y="1624092"/>
            <a:ext cx="5223675" cy="52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g11b882ed6fa_1_876"/>
          <p:cNvSpPr txBox="1"/>
          <p:nvPr/>
        </p:nvSpPr>
        <p:spPr>
          <a:xfrm>
            <a:off x="6001813" y="3942775"/>
            <a:ext cx="64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chemeClr val="dk1"/>
                </a:solidFill>
              </a:rPr>
              <a:t>75%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63" name="Google Shape;663;g11b882ed6fa_1_876"/>
          <p:cNvSpPr txBox="1"/>
          <p:nvPr/>
        </p:nvSpPr>
        <p:spPr>
          <a:xfrm>
            <a:off x="7551688" y="3422275"/>
            <a:ext cx="64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chemeClr val="dk1"/>
                </a:solidFill>
              </a:rPr>
              <a:t>89%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64" name="Google Shape;664;g11b882ed6fa_1_876"/>
          <p:cNvSpPr txBox="1"/>
          <p:nvPr/>
        </p:nvSpPr>
        <p:spPr>
          <a:xfrm>
            <a:off x="4188938" y="3542575"/>
            <a:ext cx="11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chemeClr val="dk1"/>
                </a:solidFill>
              </a:rPr>
              <a:t>84%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g126c6415c38_2_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5525"/>
            <a:ext cx="12192000" cy="691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g126c6415c38_2_19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11461753" y="617880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671" name="Google Shape;671;g126c6415c38_2_19"/>
          <p:cNvSpPr/>
          <p:nvPr/>
        </p:nvSpPr>
        <p:spPr>
          <a:xfrm>
            <a:off x="0" y="5293900"/>
            <a:ext cx="2850600" cy="36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g126c6415c38_2_19"/>
          <p:cNvSpPr txBox="1"/>
          <p:nvPr/>
        </p:nvSpPr>
        <p:spPr>
          <a:xfrm>
            <a:off x="2153650" y="4599775"/>
            <a:ext cx="1129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05</a:t>
            </a:r>
            <a:endParaRPr sz="3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3" name="Google Shape;673;g126c6415c38_2_19"/>
          <p:cNvSpPr txBox="1"/>
          <p:nvPr/>
        </p:nvSpPr>
        <p:spPr>
          <a:xfrm>
            <a:off x="3357425" y="4699600"/>
            <a:ext cx="82485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AVALIAÇÃO DO DESTINO</a:t>
            </a:r>
            <a:endParaRPr sz="29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4" name="Google Shape;674;g126c6415c38_2_19"/>
          <p:cNvSpPr txBox="1"/>
          <p:nvPr/>
        </p:nvSpPr>
        <p:spPr>
          <a:xfrm>
            <a:off x="0" y="6457800"/>
            <a:ext cx="21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Acervo Canva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g11b882ed6fa_1_187"/>
          <p:cNvPicPr preferRelativeResize="0"/>
          <p:nvPr/>
        </p:nvPicPr>
        <p:blipFill rotWithShape="1">
          <a:blip r:embed="rId3">
            <a:alphaModFix/>
          </a:blip>
          <a:srcRect t="46287" b="29825"/>
          <a:stretch/>
        </p:blipFill>
        <p:spPr>
          <a:xfrm>
            <a:off x="0" y="0"/>
            <a:ext cx="12191999" cy="12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g11b882ed6fa_1_187"/>
          <p:cNvSpPr txBox="1"/>
          <p:nvPr/>
        </p:nvSpPr>
        <p:spPr>
          <a:xfrm>
            <a:off x="6413500" y="2362200"/>
            <a:ext cx="4414800" cy="6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No total foram entrevistados 122 praticantes de canoa havaiana. Destes, 58 eram praticantes de esportes náuticos e turistas.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Os entrevistados responderam às afirmações usando uma escala Likert de 5 pontos, sendo: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1 – Discordo totalmente;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2 – Discordo parcialmente; 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3 – Nem concordo nem discordo;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4 – Concordo parcialmente; 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5 – Concordo totalmente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1" name="Google Shape;681;g11b882ed6fa_1_187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11209288" y="5986225"/>
            <a:ext cx="473475" cy="4734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682" name="Google Shape;682;g11b882ed6fa_1_187"/>
          <p:cNvSpPr txBox="1">
            <a:spLocks noGrp="1"/>
          </p:cNvSpPr>
          <p:nvPr>
            <p:ph type="title"/>
          </p:nvPr>
        </p:nvSpPr>
        <p:spPr>
          <a:xfrm>
            <a:off x="503050" y="1501688"/>
            <a:ext cx="5198400" cy="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rmAutofit fontScale="90000"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br>
              <a:rPr lang="pt-BR" altLang="pt-BR" sz="4800">
                <a:latin typeface="Montserrat"/>
                <a:ea typeface="Montserrat"/>
                <a:cs typeface="Montserrat"/>
                <a:sym typeface="Montserrat"/>
              </a:rPr>
            </a:br>
            <a:endParaRPr sz="28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71428"/>
              <a:buFont typeface="Calibri"/>
              <a:buNone/>
            </a:pPr>
            <a:r>
              <a:rPr lang="pt-BR" altLang="pt-BR" sz="2800" b="1">
                <a:latin typeface="Montserrat"/>
                <a:ea typeface="Montserrat"/>
                <a:cs typeface="Montserrat"/>
                <a:sym typeface="Montserrat"/>
              </a:rPr>
              <a:t>Avaliação do destino Niterói</a:t>
            </a:r>
            <a:endParaRPr sz="2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3" name="Google Shape;683;g11b882ed6fa_1_187"/>
          <p:cNvSpPr txBox="1"/>
          <p:nvPr/>
        </p:nvSpPr>
        <p:spPr>
          <a:xfrm>
            <a:off x="766800" y="2362200"/>
            <a:ext cx="4414800" cy="4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Foram apresentadas apenas aos turistas e visitantes presentes no evento 43 afirmações sobre a cidade de Niterói, tendo por base as categorias apresentadas por Crouch (2011).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00">
              <a:solidFill>
                <a:schemeClr val="lt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Foram considerados itens relativos aos  recursos-chave/ atrativos presentes no destino, seus determinantes qualificadores e de potencialização, seus fatores e recursos de suporte, gestão do destino e do marketing existentes no destino e sua política, planejamento e desenvolvimento. 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00">
              <a:solidFill>
                <a:schemeClr val="lt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g127f5b59b21_3_236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11461753" y="617880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689" name="Google Shape;689;g127f5b59b21_3_236"/>
          <p:cNvSpPr/>
          <p:nvPr/>
        </p:nvSpPr>
        <p:spPr>
          <a:xfrm>
            <a:off x="2409350" y="1995450"/>
            <a:ext cx="7672500" cy="286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g127f5b59b21_3_236"/>
          <p:cNvSpPr txBox="1"/>
          <p:nvPr/>
        </p:nvSpPr>
        <p:spPr>
          <a:xfrm>
            <a:off x="2950675" y="3016975"/>
            <a:ext cx="9814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RECURSOS - CHAVE / ATRATIVOS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1" name="Google Shape;691;g127f5b59b21_3_236"/>
          <p:cNvSpPr/>
          <p:nvPr/>
        </p:nvSpPr>
        <p:spPr>
          <a:xfrm>
            <a:off x="3483045" y="3849300"/>
            <a:ext cx="5452500" cy="36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2" name="Google Shape;692;g127f5b59b21_3_236"/>
          <p:cNvSpPr txBox="1"/>
          <p:nvPr/>
        </p:nvSpPr>
        <p:spPr>
          <a:xfrm>
            <a:off x="0" y="6457800"/>
            <a:ext cx="21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Acervo Canva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g127f5b59b21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0400" y="1556450"/>
            <a:ext cx="2835472" cy="3059125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g127f5b59b21_0_65"/>
          <p:cNvSpPr/>
          <p:nvPr/>
        </p:nvSpPr>
        <p:spPr>
          <a:xfrm>
            <a:off x="7103150" y="4704225"/>
            <a:ext cx="4265400" cy="1501200"/>
          </a:xfrm>
          <a:prstGeom prst="rect">
            <a:avLst/>
          </a:prstGeom>
          <a:solidFill>
            <a:srgbClr val="145D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g127f5b59b21_0_65"/>
          <p:cNvSpPr txBox="1"/>
          <p:nvPr/>
        </p:nvSpPr>
        <p:spPr>
          <a:xfrm>
            <a:off x="7342525" y="540250"/>
            <a:ext cx="38151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000" b="1">
                <a:latin typeface="Montserrat"/>
                <a:ea typeface="Montserrat"/>
                <a:cs typeface="Montserrat"/>
                <a:sym typeface="Montserrat"/>
              </a:rPr>
              <a:t>A temperatura da água de Niterói é agradável </a:t>
            </a:r>
            <a:endParaRPr sz="2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0" name="Google Shape;700;g127f5b59b21_0_65"/>
          <p:cNvSpPr/>
          <p:nvPr/>
        </p:nvSpPr>
        <p:spPr>
          <a:xfrm>
            <a:off x="837400" y="4727697"/>
            <a:ext cx="4265400" cy="1477800"/>
          </a:xfrm>
          <a:prstGeom prst="rect">
            <a:avLst/>
          </a:prstGeom>
          <a:solidFill>
            <a:srgbClr val="145D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g127f5b59b21_0_65"/>
          <p:cNvSpPr txBox="1"/>
          <p:nvPr/>
        </p:nvSpPr>
        <p:spPr>
          <a:xfrm>
            <a:off x="3410900" y="2210900"/>
            <a:ext cx="114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02" name="Google Shape;702;g127f5b59b21_0_65"/>
          <p:cNvSpPr txBox="1"/>
          <p:nvPr/>
        </p:nvSpPr>
        <p:spPr>
          <a:xfrm>
            <a:off x="8990500" y="2036263"/>
            <a:ext cx="9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03" name="Google Shape;703;g127f5b59b21_0_65"/>
          <p:cNvSpPr txBox="1"/>
          <p:nvPr/>
        </p:nvSpPr>
        <p:spPr>
          <a:xfrm>
            <a:off x="6659600" y="3351975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7%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704" name="Google Shape;704;g127f5b59b21_0_65"/>
          <p:cNvSpPr txBox="1"/>
          <p:nvPr/>
        </p:nvSpPr>
        <p:spPr>
          <a:xfrm>
            <a:off x="6179500" y="3292238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05" name="Google Shape;705;g127f5b59b21_0_65"/>
          <p:cNvSpPr txBox="1"/>
          <p:nvPr/>
        </p:nvSpPr>
        <p:spPr>
          <a:xfrm>
            <a:off x="6230750" y="3413363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06" name="Google Shape;706;g127f5b59b21_0_65"/>
          <p:cNvSpPr txBox="1"/>
          <p:nvPr/>
        </p:nvSpPr>
        <p:spPr>
          <a:xfrm>
            <a:off x="6128450" y="3744750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07" name="Google Shape;707;g127f5b59b21_0_65"/>
          <p:cNvSpPr/>
          <p:nvPr/>
        </p:nvSpPr>
        <p:spPr>
          <a:xfrm>
            <a:off x="4890663" y="2244338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g127f5b59b21_0_65"/>
          <p:cNvSpPr txBox="1"/>
          <p:nvPr/>
        </p:nvSpPr>
        <p:spPr>
          <a:xfrm>
            <a:off x="5143425" y="2487900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09" name="Google Shape;709;g127f5b59b21_0_65"/>
          <p:cNvSpPr txBox="1"/>
          <p:nvPr/>
        </p:nvSpPr>
        <p:spPr>
          <a:xfrm>
            <a:off x="5110850" y="283433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10" name="Google Shape;710;g127f5b59b21_0_65"/>
          <p:cNvSpPr txBox="1"/>
          <p:nvPr/>
        </p:nvSpPr>
        <p:spPr>
          <a:xfrm>
            <a:off x="5100351" y="214910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11" name="Google Shape;711;g127f5b59b21_0_65"/>
          <p:cNvSpPr/>
          <p:nvPr/>
        </p:nvSpPr>
        <p:spPr>
          <a:xfrm>
            <a:off x="4911675" y="2937238"/>
            <a:ext cx="199200" cy="179100"/>
          </a:xfrm>
          <a:prstGeom prst="ellipse">
            <a:avLst/>
          </a:prstGeom>
          <a:solidFill>
            <a:srgbClr val="3C5187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g127f5b59b21_0_65"/>
          <p:cNvSpPr/>
          <p:nvPr/>
        </p:nvSpPr>
        <p:spPr>
          <a:xfrm>
            <a:off x="4911663" y="2590788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g127f5b59b21_0_65"/>
          <p:cNvSpPr txBox="1"/>
          <p:nvPr/>
        </p:nvSpPr>
        <p:spPr>
          <a:xfrm>
            <a:off x="5025963" y="320988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14" name="Google Shape;714;g127f5b59b21_0_65"/>
          <p:cNvSpPr txBox="1"/>
          <p:nvPr/>
        </p:nvSpPr>
        <p:spPr>
          <a:xfrm>
            <a:off x="5049550" y="355635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15" name="Google Shape;715;g127f5b59b21_0_65"/>
          <p:cNvSpPr/>
          <p:nvPr/>
        </p:nvSpPr>
        <p:spPr>
          <a:xfrm>
            <a:off x="4890675" y="3276600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g127f5b59b21_0_65"/>
          <p:cNvSpPr/>
          <p:nvPr/>
        </p:nvSpPr>
        <p:spPr>
          <a:xfrm>
            <a:off x="4890675" y="3623038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g127f5b59b21_0_65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8" name="Google Shape;718;g127f5b59b21_0_65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719" name="Google Shape;719;g127f5b59b21_0_65"/>
          <p:cNvPicPr preferRelativeResize="0"/>
          <p:nvPr/>
        </p:nvPicPr>
        <p:blipFill rotWithShape="1">
          <a:blip r:embed="rId5">
            <a:alphaModFix/>
          </a:blip>
          <a:srcRect t="7680"/>
          <a:stretch/>
        </p:blipFill>
        <p:spPr>
          <a:xfrm>
            <a:off x="11285725" y="-4647"/>
            <a:ext cx="872400" cy="1195381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g127f5b59b21_0_65"/>
          <p:cNvSpPr/>
          <p:nvPr/>
        </p:nvSpPr>
        <p:spPr>
          <a:xfrm>
            <a:off x="11094213" y="2220863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g127f5b59b21_0_65"/>
          <p:cNvSpPr txBox="1"/>
          <p:nvPr/>
        </p:nvSpPr>
        <p:spPr>
          <a:xfrm>
            <a:off x="11325975" y="2464425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22" name="Google Shape;722;g127f5b59b21_0_65"/>
          <p:cNvSpPr txBox="1"/>
          <p:nvPr/>
        </p:nvSpPr>
        <p:spPr>
          <a:xfrm>
            <a:off x="11293400" y="2810863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23" name="Google Shape;723;g127f5b59b21_0_65"/>
          <p:cNvSpPr txBox="1"/>
          <p:nvPr/>
        </p:nvSpPr>
        <p:spPr>
          <a:xfrm>
            <a:off x="11282901" y="2125625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24" name="Google Shape;724;g127f5b59b21_0_65"/>
          <p:cNvSpPr/>
          <p:nvPr/>
        </p:nvSpPr>
        <p:spPr>
          <a:xfrm>
            <a:off x="11094225" y="2913763"/>
            <a:ext cx="199200" cy="179100"/>
          </a:xfrm>
          <a:prstGeom prst="ellipse">
            <a:avLst/>
          </a:prstGeom>
          <a:solidFill>
            <a:srgbClr val="3C5187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27f5b59b21_0_65"/>
          <p:cNvSpPr/>
          <p:nvPr/>
        </p:nvSpPr>
        <p:spPr>
          <a:xfrm>
            <a:off x="11094213" y="2567313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g127f5b59b21_0_65"/>
          <p:cNvSpPr txBox="1"/>
          <p:nvPr/>
        </p:nvSpPr>
        <p:spPr>
          <a:xfrm>
            <a:off x="11208513" y="3186413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27" name="Google Shape;727;g127f5b59b21_0_65"/>
          <p:cNvSpPr txBox="1"/>
          <p:nvPr/>
        </p:nvSpPr>
        <p:spPr>
          <a:xfrm>
            <a:off x="11232100" y="3532875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28" name="Google Shape;728;g127f5b59b21_0_65"/>
          <p:cNvSpPr/>
          <p:nvPr/>
        </p:nvSpPr>
        <p:spPr>
          <a:xfrm>
            <a:off x="11073225" y="3253125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g127f5b59b21_0_65"/>
          <p:cNvSpPr/>
          <p:nvPr/>
        </p:nvSpPr>
        <p:spPr>
          <a:xfrm>
            <a:off x="11073225" y="3599563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0" name="Google Shape;730;g127f5b59b21_0_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32000" y="1480275"/>
            <a:ext cx="3120075" cy="30591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31" name="Google Shape;731;g127f5b59b21_0_65"/>
          <p:cNvGraphicFramePr/>
          <p:nvPr/>
        </p:nvGraphicFramePr>
        <p:xfrm>
          <a:off x="837364" y="4709385"/>
          <a:ext cx="4212150" cy="1543100"/>
        </p:xfrm>
        <a:graphic>
          <a:graphicData uri="http://schemas.openxmlformats.org/drawingml/2006/table">
            <a:tbl>
              <a:tblPr>
                <a:noFill/>
                <a:tableStyleId>{D01CBFD2-4C66-46D1-BD55-D94911436188}</a:tableStyleId>
              </a:tblPr>
              <a:tblGrid>
                <a:gridCol w="571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2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3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3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5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 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Resposta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Frequência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Porcentagem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Porcentagem válida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Porcentagem acumulativa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Válido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1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1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1,7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1,7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1,7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 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2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0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0,0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0,0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0,0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 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3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2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3,4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3,4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5,2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 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4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7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12,1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12,1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17,2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 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5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48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82,8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82,8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100,0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9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 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Total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58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100,0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100,0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altLang="pt-BR" sz="1000" u="none" strike="noStrike" cap="none">
                          <a:solidFill>
                            <a:srgbClr val="FFFFFF"/>
                          </a:solidFill>
                        </a:rPr>
                        <a:t> </a:t>
                      </a:r>
                      <a:endParaRPr sz="1000" b="0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32" name="Google Shape;732;g127f5b59b21_0_65"/>
          <p:cNvGraphicFramePr/>
          <p:nvPr/>
        </p:nvGraphicFramePr>
        <p:xfrm>
          <a:off x="7117424" y="4704225"/>
          <a:ext cx="4265375" cy="1501200"/>
        </p:xfrm>
        <a:graphic>
          <a:graphicData uri="http://schemas.openxmlformats.org/drawingml/2006/table">
            <a:tbl>
              <a:tblPr>
                <a:noFill/>
                <a:tableStyleId>{D01CBFD2-4C66-46D1-BD55-D94911436188}</a:tableStyleId>
              </a:tblPr>
              <a:tblGrid>
                <a:gridCol w="5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2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29,3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29,3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31,0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15,5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15,5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46,6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31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53,4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53,4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33" name="Google Shape;733;g127f5b59b21_0_65"/>
          <p:cNvSpPr txBox="1"/>
          <p:nvPr/>
        </p:nvSpPr>
        <p:spPr>
          <a:xfrm>
            <a:off x="399400" y="540250"/>
            <a:ext cx="5696700" cy="18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000" b="1">
                <a:latin typeface="Montserrat"/>
                <a:ea typeface="Montserrat"/>
                <a:cs typeface="Montserrat"/>
                <a:sym typeface="Montserrat"/>
              </a:rPr>
              <a:t>A cidade de Niterói apresenta condições geográficas e climáticas favoráveis para prática de esportes náuticos</a:t>
            </a:r>
            <a:endParaRPr sz="2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26d49afc59_0_4"/>
          <p:cNvSpPr txBox="1">
            <a:spLocks noGrp="1"/>
          </p:cNvSpPr>
          <p:nvPr>
            <p:ph type="title"/>
          </p:nvPr>
        </p:nvSpPr>
        <p:spPr>
          <a:xfrm>
            <a:off x="731250" y="459800"/>
            <a:ext cx="4782600" cy="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br>
              <a:rPr lang="pt-BR" altLang="pt-BR" sz="4300" b="1"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altLang="pt-BR" sz="3000" b="1">
                <a:latin typeface="Montserrat"/>
                <a:ea typeface="Montserrat"/>
                <a:cs typeface="Montserrat"/>
                <a:sym typeface="Montserrat"/>
              </a:rPr>
              <a:t>O evento</a:t>
            </a:r>
            <a:endParaRPr sz="3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g126d49afc59_0_4"/>
          <p:cNvSpPr txBox="1"/>
          <p:nvPr/>
        </p:nvSpPr>
        <p:spPr>
          <a:xfrm>
            <a:off x="731250" y="1259675"/>
            <a:ext cx="4876800" cy="6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rgbClr val="D9D9D9"/>
                </a:solidFill>
              </a:rPr>
              <a:t>O Campeonato Brasileiro de Sprint Va’a ocorreu nos dos dias 01 a 03 de abril de 2022 na Praia de São Francisco – Niterói.  </a:t>
            </a:r>
            <a:endParaRPr sz="1537">
              <a:solidFill>
                <a:srgbClr val="D9D9D9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rgbClr val="D9D9D9"/>
                </a:solidFill>
              </a:rPr>
              <a:t>A etapa foi válida como seletiva para o mundial de Va’a Sprint que ocorrerá no mês de agosto em Londres e também como etapa final do brasileiro nas categorias V1 e OC6. </a:t>
            </a:r>
            <a:endParaRPr sz="1537">
              <a:solidFill>
                <a:srgbClr val="D9D9D9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37">
              <a:solidFill>
                <a:srgbClr val="D9D9D9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rgbClr val="D9D9D9"/>
                </a:solidFill>
              </a:rPr>
              <a:t>O evento contou com: </a:t>
            </a:r>
            <a:endParaRPr sz="1537">
              <a:solidFill>
                <a:srgbClr val="D9D9D9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37">
              <a:solidFill>
                <a:srgbClr val="D9D9D9"/>
              </a:solidFill>
            </a:endParaRPr>
          </a:p>
          <a:p>
            <a:pPr marL="457200" lvl="0" indent="-326205" algn="just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537"/>
              <a:buChar char="-"/>
            </a:pPr>
            <a:r>
              <a:rPr lang="pt-BR" altLang="pt-BR" sz="1537">
                <a:solidFill>
                  <a:srgbClr val="D9D9D9"/>
                </a:solidFill>
              </a:rPr>
              <a:t>420 atletas inscritos</a:t>
            </a:r>
            <a:endParaRPr sz="1537">
              <a:solidFill>
                <a:srgbClr val="D9D9D9"/>
              </a:solidFill>
            </a:endParaRPr>
          </a:p>
          <a:p>
            <a:pPr marL="457200" lvl="0" indent="-326205" algn="just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537"/>
              <a:buChar char="-"/>
            </a:pPr>
            <a:r>
              <a:rPr lang="pt-BR" altLang="pt-BR" sz="1537">
                <a:solidFill>
                  <a:srgbClr val="D9D9D9"/>
                </a:solidFill>
              </a:rPr>
              <a:t>2 modalidades: V1 e OC6.</a:t>
            </a:r>
            <a:endParaRPr sz="1537">
              <a:solidFill>
                <a:srgbClr val="D9D9D9"/>
              </a:solidFill>
            </a:endParaRPr>
          </a:p>
          <a:p>
            <a:pPr marL="457200" lvl="0" indent="-326205" algn="just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537"/>
              <a:buChar char="-"/>
            </a:pPr>
            <a:r>
              <a:rPr lang="pt-BR" altLang="pt-BR" sz="1537">
                <a:solidFill>
                  <a:srgbClr val="D9D9D9"/>
                </a:solidFill>
              </a:rPr>
              <a:t>As categorias: open, master 40, master 50, master 60, master 70, estreante, junior, para va’a.</a:t>
            </a:r>
            <a:endParaRPr sz="1537">
              <a:solidFill>
                <a:srgbClr val="D9D9D9"/>
              </a:solidFill>
            </a:endParaRPr>
          </a:p>
          <a:p>
            <a:pPr marL="457200" lvl="0" indent="-326205" algn="just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537"/>
              <a:buChar char="-"/>
            </a:pPr>
            <a:r>
              <a:rPr lang="pt-BR" altLang="pt-BR" sz="1537">
                <a:solidFill>
                  <a:srgbClr val="D9D9D9"/>
                </a:solidFill>
              </a:rPr>
              <a:t>Estrutura entregue pela Secretaria de Esportes e Lazer de Niterói e a organização geral do evento pela empresa local “Live”.</a:t>
            </a:r>
            <a:endParaRPr sz="1537">
              <a:solidFill>
                <a:srgbClr val="D9D9D9"/>
              </a:solidFill>
            </a:endParaRPr>
          </a:p>
          <a:p>
            <a:pPr marL="457200" lvl="0" indent="-326205" algn="just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537"/>
              <a:buChar char="-"/>
            </a:pPr>
            <a:r>
              <a:rPr lang="pt-BR" altLang="pt-BR" sz="1537">
                <a:solidFill>
                  <a:srgbClr val="D9D9D9"/>
                </a:solidFill>
              </a:rPr>
              <a:t>Chancela da Federação Estadual de Canoa Havaiana do Estado do Rio de Janeiro (FCHERJ) e da Confederação Brasileira de VA'A (CBVA'A).</a:t>
            </a:r>
            <a:endParaRPr sz="1537">
              <a:solidFill>
                <a:srgbClr val="D9D9D9"/>
              </a:solidFill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37">
              <a:solidFill>
                <a:srgbClr val="D9D9D9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37">
              <a:solidFill>
                <a:srgbClr val="D9D9D9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37">
              <a:solidFill>
                <a:srgbClr val="D9D9D9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37">
              <a:solidFill>
                <a:srgbClr val="D9D9D9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</p:txBody>
      </p:sp>
      <p:pic>
        <p:nvPicPr>
          <p:cNvPr id="105" name="Google Shape;105;g126d49afc59_0_4"/>
          <p:cNvPicPr preferRelativeResize="0"/>
          <p:nvPr/>
        </p:nvPicPr>
        <p:blipFill rotWithShape="1">
          <a:blip r:embed="rId3">
            <a:alphaModFix/>
          </a:blip>
          <a:srcRect l="20854" r="14919"/>
          <a:stretch/>
        </p:blipFill>
        <p:spPr>
          <a:xfrm>
            <a:off x="6324600" y="-4587"/>
            <a:ext cx="5867402" cy="6867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126d49afc59_0_4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11558438" y="6208625"/>
            <a:ext cx="473475" cy="4734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107" name="Google Shape;107;g126d49afc59_0_4"/>
          <p:cNvSpPr txBox="1"/>
          <p:nvPr/>
        </p:nvSpPr>
        <p:spPr>
          <a:xfrm>
            <a:off x="10773500" y="-80787"/>
            <a:ext cx="21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Acervo projeto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27bf09b75a_0_221"/>
          <p:cNvSpPr/>
          <p:nvPr/>
        </p:nvSpPr>
        <p:spPr>
          <a:xfrm>
            <a:off x="7103150" y="4727925"/>
            <a:ext cx="4293900" cy="1558500"/>
          </a:xfrm>
          <a:prstGeom prst="rect">
            <a:avLst/>
          </a:prstGeom>
          <a:solidFill>
            <a:srgbClr val="145D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g127bf09b75a_0_221"/>
          <p:cNvSpPr/>
          <p:nvPr/>
        </p:nvSpPr>
        <p:spPr>
          <a:xfrm>
            <a:off x="750475" y="4728000"/>
            <a:ext cx="4293900" cy="1558500"/>
          </a:xfrm>
          <a:prstGeom prst="rect">
            <a:avLst/>
          </a:prstGeom>
          <a:solidFill>
            <a:srgbClr val="145D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g127bf09b75a_0_221"/>
          <p:cNvSpPr/>
          <p:nvPr/>
        </p:nvSpPr>
        <p:spPr>
          <a:xfrm>
            <a:off x="166613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1" name="Google Shape;741;g127bf09b75a_0_221"/>
          <p:cNvPicPr preferRelativeResize="0"/>
          <p:nvPr/>
        </p:nvPicPr>
        <p:blipFill rotWithShape="1">
          <a:blip r:embed="rId3">
            <a:alphaModFix amt="97000"/>
          </a:blip>
          <a:srcRect/>
          <a:stretch/>
        </p:blipFill>
        <p:spPr>
          <a:xfrm>
            <a:off x="271978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742" name="Google Shape;742;g127bf09b75a_0_221"/>
          <p:cNvPicPr preferRelativeResize="0"/>
          <p:nvPr/>
        </p:nvPicPr>
        <p:blipFill rotWithShape="1">
          <a:blip r:embed="rId4">
            <a:alphaModFix/>
          </a:blip>
          <a:srcRect t="7680"/>
          <a:stretch/>
        </p:blipFill>
        <p:spPr>
          <a:xfrm>
            <a:off x="11285725" y="-4647"/>
            <a:ext cx="872400" cy="1195381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g127bf09b75a_0_221"/>
          <p:cNvSpPr txBox="1">
            <a:spLocks noGrp="1"/>
          </p:cNvSpPr>
          <p:nvPr>
            <p:ph type="title" idx="4294967295"/>
          </p:nvPr>
        </p:nvSpPr>
        <p:spPr>
          <a:xfrm>
            <a:off x="296275" y="1042088"/>
            <a:ext cx="52023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Niterói oferece condições fáceis para praticar esportes náuticos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4" name="Google Shape;744;g127bf09b75a_0_221"/>
          <p:cNvSpPr txBox="1"/>
          <p:nvPr/>
        </p:nvSpPr>
        <p:spPr>
          <a:xfrm>
            <a:off x="4918088" y="2367325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45" name="Google Shape;745;g127bf09b75a_0_221"/>
          <p:cNvSpPr/>
          <p:nvPr/>
        </p:nvSpPr>
        <p:spPr>
          <a:xfrm>
            <a:off x="4795088" y="3164138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g127bf09b75a_0_221"/>
          <p:cNvSpPr txBox="1"/>
          <p:nvPr/>
        </p:nvSpPr>
        <p:spPr>
          <a:xfrm>
            <a:off x="4983775" y="3397825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47" name="Google Shape;747;g127bf09b75a_0_221"/>
          <p:cNvSpPr txBox="1"/>
          <p:nvPr/>
        </p:nvSpPr>
        <p:spPr>
          <a:xfrm>
            <a:off x="4994275" y="3744263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48" name="Google Shape;748;g127bf09b75a_0_221"/>
          <p:cNvSpPr txBox="1"/>
          <p:nvPr/>
        </p:nvSpPr>
        <p:spPr>
          <a:xfrm>
            <a:off x="4994300" y="2713788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49" name="Google Shape;749;g127bf09b75a_0_221"/>
          <p:cNvSpPr txBox="1"/>
          <p:nvPr/>
        </p:nvSpPr>
        <p:spPr>
          <a:xfrm>
            <a:off x="4997001" y="3051375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50" name="Google Shape;750;g127bf09b75a_0_221"/>
          <p:cNvSpPr/>
          <p:nvPr/>
        </p:nvSpPr>
        <p:spPr>
          <a:xfrm>
            <a:off x="4795100" y="3847163"/>
            <a:ext cx="199200" cy="179100"/>
          </a:xfrm>
          <a:prstGeom prst="ellipse">
            <a:avLst/>
          </a:prstGeom>
          <a:solidFill>
            <a:srgbClr val="3C5187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g127bf09b75a_0_221"/>
          <p:cNvSpPr/>
          <p:nvPr/>
        </p:nvSpPr>
        <p:spPr>
          <a:xfrm>
            <a:off x="4795100" y="2470238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g127bf09b75a_0_221"/>
          <p:cNvSpPr/>
          <p:nvPr/>
        </p:nvSpPr>
        <p:spPr>
          <a:xfrm>
            <a:off x="4795088" y="3500713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g127bf09b75a_0_221"/>
          <p:cNvSpPr/>
          <p:nvPr/>
        </p:nvSpPr>
        <p:spPr>
          <a:xfrm>
            <a:off x="4795100" y="2816675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4" name="Google Shape;754;g127bf09b75a_0_2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5850" y="1743963"/>
            <a:ext cx="2765525" cy="27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g127bf09b75a_0_2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63250" y="1651298"/>
            <a:ext cx="3027999" cy="296452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56" name="Google Shape;756;g127bf09b75a_0_221"/>
          <p:cNvGraphicFramePr/>
          <p:nvPr/>
        </p:nvGraphicFramePr>
        <p:xfrm>
          <a:off x="7103125" y="4727924"/>
          <a:ext cx="4293950" cy="1546225"/>
        </p:xfrm>
        <a:graphic>
          <a:graphicData uri="http://schemas.openxmlformats.org/drawingml/2006/table">
            <a:tbl>
              <a:tblPr>
                <a:noFill/>
                <a:tableStyleId>{D01CBFD2-4C66-46D1-BD55-D94911436188}</a:tableStyleId>
              </a:tblPr>
              <a:tblGrid>
                <a:gridCol w="58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2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3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9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8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4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Frequência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Porcentagem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Porcentagem válida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Porcentagem acumulativa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Válido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5,2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5,2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5,2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2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3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13,8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13,8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19,0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4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13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22,4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22,4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41,4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5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34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58,6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58,6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Total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58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57" name="Google Shape;757;g127bf09b75a_0_221"/>
          <p:cNvSpPr txBox="1">
            <a:spLocks noGrp="1"/>
          </p:cNvSpPr>
          <p:nvPr>
            <p:ph type="title" idx="4294967295"/>
          </p:nvPr>
        </p:nvSpPr>
        <p:spPr>
          <a:xfrm>
            <a:off x="6474925" y="1462175"/>
            <a:ext cx="51180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Em Niterói as distâncias até os locais para a prática de esportes náuticos são curtas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8" name="Google Shape;758;g127bf09b75a_0_221"/>
          <p:cNvSpPr/>
          <p:nvPr/>
        </p:nvSpPr>
        <p:spPr>
          <a:xfrm>
            <a:off x="11073038" y="2683013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g127bf09b75a_0_221"/>
          <p:cNvSpPr txBox="1"/>
          <p:nvPr/>
        </p:nvSpPr>
        <p:spPr>
          <a:xfrm>
            <a:off x="11304800" y="2576288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60" name="Google Shape;760;g127bf09b75a_0_221"/>
          <p:cNvSpPr txBox="1"/>
          <p:nvPr/>
        </p:nvSpPr>
        <p:spPr>
          <a:xfrm>
            <a:off x="11272225" y="2922725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61" name="Google Shape;761;g127bf09b75a_0_221"/>
          <p:cNvSpPr txBox="1"/>
          <p:nvPr/>
        </p:nvSpPr>
        <p:spPr>
          <a:xfrm>
            <a:off x="11261726" y="2237488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62" name="Google Shape;762;g127bf09b75a_0_221"/>
          <p:cNvSpPr/>
          <p:nvPr/>
        </p:nvSpPr>
        <p:spPr>
          <a:xfrm>
            <a:off x="11073050" y="3425938"/>
            <a:ext cx="199200" cy="179100"/>
          </a:xfrm>
          <a:prstGeom prst="ellipse">
            <a:avLst/>
          </a:prstGeom>
          <a:solidFill>
            <a:srgbClr val="3C5187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g127bf09b75a_0_221"/>
          <p:cNvSpPr/>
          <p:nvPr/>
        </p:nvSpPr>
        <p:spPr>
          <a:xfrm>
            <a:off x="11073038" y="3044025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g127bf09b75a_0_221"/>
          <p:cNvSpPr txBox="1"/>
          <p:nvPr/>
        </p:nvSpPr>
        <p:spPr>
          <a:xfrm>
            <a:off x="11187338" y="3298275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65" name="Google Shape;765;g127bf09b75a_0_221"/>
          <p:cNvSpPr txBox="1"/>
          <p:nvPr/>
        </p:nvSpPr>
        <p:spPr>
          <a:xfrm>
            <a:off x="11210925" y="3720938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66" name="Google Shape;766;g127bf09b75a_0_221"/>
          <p:cNvSpPr/>
          <p:nvPr/>
        </p:nvSpPr>
        <p:spPr>
          <a:xfrm>
            <a:off x="11073050" y="3799550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g127bf09b75a_0_221"/>
          <p:cNvSpPr/>
          <p:nvPr/>
        </p:nvSpPr>
        <p:spPr>
          <a:xfrm>
            <a:off x="11073050" y="2322025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768" name="Google Shape;768;g127bf09b75a_0_221"/>
          <p:cNvGraphicFramePr/>
          <p:nvPr/>
        </p:nvGraphicFramePr>
        <p:xfrm>
          <a:off x="759475" y="4728001"/>
          <a:ext cx="4275900" cy="1582225"/>
        </p:xfrm>
        <a:graphic>
          <a:graphicData uri="http://schemas.openxmlformats.org/drawingml/2006/table">
            <a:tbl>
              <a:tblPr>
                <a:noFill/>
                <a:tableStyleId>{D01CBFD2-4C66-46D1-BD55-D94911436188}</a:tableStyleId>
              </a:tblPr>
              <a:tblGrid>
                <a:gridCol w="579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3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Frequência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Porcentagem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Porcentagem válida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Porcentagem acumulativa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Válido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2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3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6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10,3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10,3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10,3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4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6,9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6,9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17,2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5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48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82,8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82,8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Total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58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127bf09ba00_0_38"/>
          <p:cNvSpPr/>
          <p:nvPr/>
        </p:nvSpPr>
        <p:spPr>
          <a:xfrm>
            <a:off x="7011525" y="3513050"/>
            <a:ext cx="4335600" cy="17595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g127bf09ba00_0_38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5" name="Google Shape;775;g127bf09ba00_0_38"/>
          <p:cNvPicPr preferRelativeResize="0"/>
          <p:nvPr/>
        </p:nvPicPr>
        <p:blipFill rotWithShape="1">
          <a:blip r:embed="rId3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776" name="Google Shape;776;g127bf09ba00_0_38"/>
          <p:cNvPicPr preferRelativeResize="0"/>
          <p:nvPr/>
        </p:nvPicPr>
        <p:blipFill rotWithShape="1">
          <a:blip r:embed="rId4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g127bf09ba00_0_38"/>
          <p:cNvSpPr txBox="1"/>
          <p:nvPr/>
        </p:nvSpPr>
        <p:spPr>
          <a:xfrm>
            <a:off x="1909351" y="499225"/>
            <a:ext cx="8373300" cy="23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302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 cidade apresenta um belo cenário natural e belas paisagens</a:t>
            </a:r>
            <a:endParaRPr sz="30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3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78" name="Google Shape;778;g127bf09ba00_0_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7525" y="1561763"/>
            <a:ext cx="4698150" cy="48138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79" name="Google Shape;779;g127bf09ba00_0_38"/>
          <p:cNvGraphicFramePr/>
          <p:nvPr/>
        </p:nvGraphicFramePr>
        <p:xfrm>
          <a:off x="7025775" y="3338694"/>
          <a:ext cx="4265375" cy="1933925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0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Frequência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válida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acumulativa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Válido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5,2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5,2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5,2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6,9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89,7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89,7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Total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80" name="Google Shape;780;g127bf09ba00_0_38"/>
          <p:cNvSpPr/>
          <p:nvPr/>
        </p:nvSpPr>
        <p:spPr>
          <a:xfrm>
            <a:off x="855988" y="3395438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g127bf09ba00_0_38"/>
          <p:cNvSpPr txBox="1"/>
          <p:nvPr/>
        </p:nvSpPr>
        <p:spPr>
          <a:xfrm>
            <a:off x="1087750" y="3288713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82" name="Google Shape;782;g127bf09ba00_0_38"/>
          <p:cNvSpPr txBox="1"/>
          <p:nvPr/>
        </p:nvSpPr>
        <p:spPr>
          <a:xfrm>
            <a:off x="1055175" y="3635150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83" name="Google Shape;783;g127bf09ba00_0_38"/>
          <p:cNvSpPr txBox="1"/>
          <p:nvPr/>
        </p:nvSpPr>
        <p:spPr>
          <a:xfrm>
            <a:off x="1044676" y="2949913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84" name="Google Shape;784;g127bf09ba00_0_38"/>
          <p:cNvSpPr/>
          <p:nvPr/>
        </p:nvSpPr>
        <p:spPr>
          <a:xfrm>
            <a:off x="856000" y="4138363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g127bf09ba00_0_38"/>
          <p:cNvSpPr/>
          <p:nvPr/>
        </p:nvSpPr>
        <p:spPr>
          <a:xfrm>
            <a:off x="855988" y="3756450"/>
            <a:ext cx="199200" cy="179100"/>
          </a:xfrm>
          <a:prstGeom prst="ellipse">
            <a:avLst/>
          </a:prstGeom>
          <a:solidFill>
            <a:srgbClr val="5F4E7E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g127bf09ba00_0_38"/>
          <p:cNvSpPr txBox="1"/>
          <p:nvPr/>
        </p:nvSpPr>
        <p:spPr>
          <a:xfrm>
            <a:off x="970288" y="4010700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87" name="Google Shape;787;g127bf09ba00_0_38"/>
          <p:cNvSpPr txBox="1"/>
          <p:nvPr/>
        </p:nvSpPr>
        <p:spPr>
          <a:xfrm>
            <a:off x="993875" y="4433363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788" name="Google Shape;788;g127bf09ba00_0_38"/>
          <p:cNvSpPr/>
          <p:nvPr/>
        </p:nvSpPr>
        <p:spPr>
          <a:xfrm>
            <a:off x="856000" y="4511975"/>
            <a:ext cx="199200" cy="179100"/>
          </a:xfrm>
          <a:prstGeom prst="ellipse">
            <a:avLst/>
          </a:prstGeom>
          <a:solidFill>
            <a:srgbClr val="7AA7D4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g127bf09ba00_0_38"/>
          <p:cNvSpPr/>
          <p:nvPr/>
        </p:nvSpPr>
        <p:spPr>
          <a:xfrm>
            <a:off x="856000" y="3034450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127f5b59b21_2_7"/>
          <p:cNvSpPr/>
          <p:nvPr/>
        </p:nvSpPr>
        <p:spPr>
          <a:xfrm>
            <a:off x="7103138" y="4704213"/>
            <a:ext cx="4293900" cy="1855500"/>
          </a:xfrm>
          <a:prstGeom prst="rect">
            <a:avLst/>
          </a:prstGeom>
          <a:solidFill>
            <a:srgbClr val="145D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g127f5b59b21_2_7"/>
          <p:cNvSpPr txBox="1"/>
          <p:nvPr/>
        </p:nvSpPr>
        <p:spPr>
          <a:xfrm>
            <a:off x="-110925" y="600375"/>
            <a:ext cx="56079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000" b="1">
                <a:latin typeface="Montserrat"/>
                <a:ea typeface="Montserrat"/>
                <a:cs typeface="Montserrat"/>
                <a:sym typeface="Montserrat"/>
              </a:rPr>
              <a:t>A cidade de Niterói oferece boa oportunidade de de observação de animais marinhos</a:t>
            </a:r>
            <a:endParaRPr sz="2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6" name="Google Shape;796;g127f5b59b21_2_7"/>
          <p:cNvSpPr/>
          <p:nvPr/>
        </p:nvSpPr>
        <p:spPr>
          <a:xfrm>
            <a:off x="488025" y="4704225"/>
            <a:ext cx="4293900" cy="1821000"/>
          </a:xfrm>
          <a:prstGeom prst="rect">
            <a:avLst/>
          </a:prstGeom>
          <a:solidFill>
            <a:srgbClr val="145D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g127f5b59b21_2_7"/>
          <p:cNvSpPr txBox="1"/>
          <p:nvPr/>
        </p:nvSpPr>
        <p:spPr>
          <a:xfrm>
            <a:off x="2766700" y="3328450"/>
            <a:ext cx="114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98" name="Google Shape;798;g127f5b59b21_2_7"/>
          <p:cNvSpPr txBox="1"/>
          <p:nvPr/>
        </p:nvSpPr>
        <p:spPr>
          <a:xfrm>
            <a:off x="2365100" y="2469775"/>
            <a:ext cx="114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99" name="Google Shape;799;g127f5b59b21_2_7"/>
          <p:cNvSpPr txBox="1"/>
          <p:nvPr/>
        </p:nvSpPr>
        <p:spPr>
          <a:xfrm>
            <a:off x="8990500" y="2036263"/>
            <a:ext cx="9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800" name="Google Shape;800;g127f5b59b21_2_7"/>
          <p:cNvSpPr txBox="1"/>
          <p:nvPr/>
        </p:nvSpPr>
        <p:spPr>
          <a:xfrm>
            <a:off x="6109350" y="4284488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801" name="Google Shape;801;g127f5b59b21_2_7"/>
          <p:cNvSpPr txBox="1"/>
          <p:nvPr/>
        </p:nvSpPr>
        <p:spPr>
          <a:xfrm>
            <a:off x="6659600" y="3351975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7%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802" name="Google Shape;802;g127f5b59b21_2_7"/>
          <p:cNvSpPr txBox="1"/>
          <p:nvPr/>
        </p:nvSpPr>
        <p:spPr>
          <a:xfrm>
            <a:off x="6179500" y="3292238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803" name="Google Shape;803;g127f5b59b21_2_7"/>
          <p:cNvSpPr txBox="1"/>
          <p:nvPr/>
        </p:nvSpPr>
        <p:spPr>
          <a:xfrm>
            <a:off x="6230750" y="3413363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804" name="Google Shape;804;g127f5b59b21_2_7"/>
          <p:cNvSpPr txBox="1"/>
          <p:nvPr/>
        </p:nvSpPr>
        <p:spPr>
          <a:xfrm>
            <a:off x="5681600" y="3721275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805" name="Google Shape;805;g127f5b59b21_2_7"/>
          <p:cNvSpPr/>
          <p:nvPr/>
        </p:nvSpPr>
        <p:spPr>
          <a:xfrm>
            <a:off x="4464813" y="2220863"/>
            <a:ext cx="199200" cy="179100"/>
          </a:xfrm>
          <a:prstGeom prst="ellipse">
            <a:avLst/>
          </a:prstGeom>
          <a:solidFill>
            <a:srgbClr val="4C254D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g127f5b59b21_2_7"/>
          <p:cNvSpPr txBox="1"/>
          <p:nvPr/>
        </p:nvSpPr>
        <p:spPr>
          <a:xfrm>
            <a:off x="4696575" y="2464425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07" name="Google Shape;807;g127f5b59b21_2_7"/>
          <p:cNvSpPr txBox="1"/>
          <p:nvPr/>
        </p:nvSpPr>
        <p:spPr>
          <a:xfrm>
            <a:off x="4664000" y="2810863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08" name="Google Shape;808;g127f5b59b21_2_7"/>
          <p:cNvSpPr txBox="1"/>
          <p:nvPr/>
        </p:nvSpPr>
        <p:spPr>
          <a:xfrm>
            <a:off x="4664001" y="2088875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09" name="Google Shape;809;g127f5b59b21_2_7"/>
          <p:cNvSpPr/>
          <p:nvPr/>
        </p:nvSpPr>
        <p:spPr>
          <a:xfrm>
            <a:off x="4464825" y="2913763"/>
            <a:ext cx="199200" cy="179100"/>
          </a:xfrm>
          <a:prstGeom prst="ellipse">
            <a:avLst/>
          </a:prstGeom>
          <a:solidFill>
            <a:srgbClr val="6D79AC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g127f5b59b21_2_7"/>
          <p:cNvSpPr/>
          <p:nvPr/>
        </p:nvSpPr>
        <p:spPr>
          <a:xfrm>
            <a:off x="4464813" y="2567313"/>
            <a:ext cx="199200" cy="179100"/>
          </a:xfrm>
          <a:prstGeom prst="ellipse">
            <a:avLst/>
          </a:prstGeom>
          <a:solidFill>
            <a:srgbClr val="5F4E7E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g127f5b59b21_2_7"/>
          <p:cNvSpPr txBox="1"/>
          <p:nvPr/>
        </p:nvSpPr>
        <p:spPr>
          <a:xfrm>
            <a:off x="4579113" y="3186413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12" name="Google Shape;812;g127f5b59b21_2_7"/>
          <p:cNvSpPr txBox="1"/>
          <p:nvPr/>
        </p:nvSpPr>
        <p:spPr>
          <a:xfrm>
            <a:off x="4602700" y="3532875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13" name="Google Shape;813;g127f5b59b21_2_7"/>
          <p:cNvSpPr/>
          <p:nvPr/>
        </p:nvSpPr>
        <p:spPr>
          <a:xfrm>
            <a:off x="4443825" y="3253125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g127f5b59b21_2_7"/>
          <p:cNvSpPr/>
          <p:nvPr/>
        </p:nvSpPr>
        <p:spPr>
          <a:xfrm>
            <a:off x="4443825" y="3599563"/>
            <a:ext cx="199200" cy="179100"/>
          </a:xfrm>
          <a:prstGeom prst="ellipse">
            <a:avLst/>
          </a:prstGeom>
          <a:solidFill>
            <a:srgbClr val="43A8CD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g127f5b59b21_2_7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6" name="Google Shape;816;g127f5b59b21_2_7"/>
          <p:cNvPicPr preferRelativeResize="0"/>
          <p:nvPr/>
        </p:nvPicPr>
        <p:blipFill rotWithShape="1">
          <a:blip r:embed="rId3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graphicFrame>
        <p:nvGraphicFramePr>
          <p:cNvPr id="817" name="Google Shape;817;g127f5b59b21_2_7"/>
          <p:cNvGraphicFramePr/>
          <p:nvPr/>
        </p:nvGraphicFramePr>
        <p:xfrm>
          <a:off x="7111926" y="4314511"/>
          <a:ext cx="4276350" cy="2296050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9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3350">
                <a:tc grid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25,9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25,9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25,9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15,5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15,5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41,4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29,3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29,3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70,7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13,8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13,8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84,5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15,5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15,5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18" name="Google Shape;818;g127f5b59b21_2_7"/>
          <p:cNvPicPr preferRelativeResize="0"/>
          <p:nvPr/>
        </p:nvPicPr>
        <p:blipFill rotWithShape="1">
          <a:blip r:embed="rId4">
            <a:alphaModFix/>
          </a:blip>
          <a:srcRect t="7680"/>
          <a:stretch/>
        </p:blipFill>
        <p:spPr>
          <a:xfrm>
            <a:off x="11285725" y="-4647"/>
            <a:ext cx="872400" cy="1195381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g127f5b59b21_2_7"/>
          <p:cNvSpPr txBox="1"/>
          <p:nvPr/>
        </p:nvSpPr>
        <p:spPr>
          <a:xfrm>
            <a:off x="6136038" y="546350"/>
            <a:ext cx="56079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000" b="1">
                <a:latin typeface="Montserrat"/>
                <a:ea typeface="Montserrat"/>
                <a:cs typeface="Montserrat"/>
                <a:sym typeface="Montserrat"/>
              </a:rPr>
              <a:t>É possível observar variedade e abundância de vida marinha nas águas de Niterói</a:t>
            </a:r>
            <a:endParaRPr sz="2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0" name="Google Shape;820;g127f5b59b21_2_7"/>
          <p:cNvSpPr/>
          <p:nvPr/>
        </p:nvSpPr>
        <p:spPr>
          <a:xfrm>
            <a:off x="11257338" y="2250038"/>
            <a:ext cx="199200" cy="179100"/>
          </a:xfrm>
          <a:prstGeom prst="ellipse">
            <a:avLst/>
          </a:prstGeom>
          <a:solidFill>
            <a:srgbClr val="574882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g127f5b59b21_2_7"/>
          <p:cNvSpPr txBox="1"/>
          <p:nvPr/>
        </p:nvSpPr>
        <p:spPr>
          <a:xfrm>
            <a:off x="11489100" y="2493600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22" name="Google Shape;822;g127f5b59b21_2_7"/>
          <p:cNvSpPr txBox="1"/>
          <p:nvPr/>
        </p:nvSpPr>
        <p:spPr>
          <a:xfrm>
            <a:off x="11456525" y="284003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23" name="Google Shape;823;g127f5b59b21_2_7"/>
          <p:cNvSpPr txBox="1"/>
          <p:nvPr/>
        </p:nvSpPr>
        <p:spPr>
          <a:xfrm>
            <a:off x="11446026" y="215480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24" name="Google Shape;824;g127f5b59b21_2_7"/>
          <p:cNvSpPr/>
          <p:nvPr/>
        </p:nvSpPr>
        <p:spPr>
          <a:xfrm>
            <a:off x="11257350" y="2942938"/>
            <a:ext cx="199200" cy="179100"/>
          </a:xfrm>
          <a:prstGeom prst="ellipse">
            <a:avLst/>
          </a:prstGeom>
          <a:solidFill>
            <a:srgbClr val="387BAF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g127f5b59b21_2_7"/>
          <p:cNvSpPr/>
          <p:nvPr/>
        </p:nvSpPr>
        <p:spPr>
          <a:xfrm>
            <a:off x="11257338" y="2596488"/>
            <a:ext cx="199200" cy="179100"/>
          </a:xfrm>
          <a:prstGeom prst="ellipse">
            <a:avLst/>
          </a:prstGeom>
          <a:solidFill>
            <a:srgbClr val="6D79AC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g127f5b59b21_2_7"/>
          <p:cNvSpPr txBox="1"/>
          <p:nvPr/>
        </p:nvSpPr>
        <p:spPr>
          <a:xfrm>
            <a:off x="11371638" y="321558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27" name="Google Shape;827;g127f5b59b21_2_7"/>
          <p:cNvSpPr txBox="1"/>
          <p:nvPr/>
        </p:nvSpPr>
        <p:spPr>
          <a:xfrm>
            <a:off x="11395225" y="356205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28" name="Google Shape;828;g127f5b59b21_2_7"/>
          <p:cNvSpPr/>
          <p:nvPr/>
        </p:nvSpPr>
        <p:spPr>
          <a:xfrm>
            <a:off x="11236350" y="3282300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g127f5b59b21_2_7"/>
          <p:cNvSpPr/>
          <p:nvPr/>
        </p:nvSpPr>
        <p:spPr>
          <a:xfrm>
            <a:off x="11236350" y="3628738"/>
            <a:ext cx="199200" cy="179100"/>
          </a:xfrm>
          <a:prstGeom prst="ellipse">
            <a:avLst/>
          </a:prstGeom>
          <a:solidFill>
            <a:srgbClr val="4C254D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830" name="Google Shape;830;g127f5b59b21_2_7"/>
          <p:cNvGraphicFramePr/>
          <p:nvPr/>
        </p:nvGraphicFramePr>
        <p:xfrm>
          <a:off x="496588" y="4578674"/>
          <a:ext cx="4265375" cy="2031875"/>
        </p:xfrm>
        <a:graphic>
          <a:graphicData uri="http://schemas.openxmlformats.org/drawingml/2006/table">
            <a:tbl>
              <a:tblPr>
                <a:noFill/>
                <a:tableStyleId>{D01CBFD2-4C66-46D1-BD55-D94911436188}</a:tableStyleId>
              </a:tblPr>
              <a:tblGrid>
                <a:gridCol w="5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1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21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36,2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36,2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36,2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37,9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31,0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31,0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69,0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17,2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17,2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86,2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13,8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13,8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31" name="Google Shape;831;g127f5b59b21_2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6875" y="1554650"/>
            <a:ext cx="3160625" cy="307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g127f5b59b21_2_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32988" y="1480313"/>
            <a:ext cx="3104374" cy="310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Google Shape;837;g127bf09ba00_0_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5300" y="1222400"/>
            <a:ext cx="3472074" cy="3458325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g127bf09ba00_0_84"/>
          <p:cNvSpPr/>
          <p:nvPr/>
        </p:nvSpPr>
        <p:spPr>
          <a:xfrm>
            <a:off x="830375" y="4816675"/>
            <a:ext cx="4265400" cy="17655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g127bf09ba00_0_84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0" name="Google Shape;840;g127bf09ba00_0_84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841" name="Google Shape;841;g127bf09ba00_0_84"/>
          <p:cNvSpPr txBox="1"/>
          <p:nvPr/>
        </p:nvSpPr>
        <p:spPr>
          <a:xfrm>
            <a:off x="786500" y="620900"/>
            <a:ext cx="4964700" cy="19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 qualidade da água de Niterói é boa</a:t>
            </a:r>
            <a:endParaRPr sz="19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842" name="Google Shape;842;g127bf09ba00_0_84"/>
          <p:cNvGraphicFramePr/>
          <p:nvPr/>
        </p:nvGraphicFramePr>
        <p:xfrm>
          <a:off x="839129" y="4642218"/>
          <a:ext cx="4276350" cy="1940050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9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1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Frequência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válida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acumulativa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Válido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39,7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39,7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39,7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19,0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19,0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58,6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9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15,5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15,5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74,1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9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15,5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15,5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89,7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6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Total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43" name="Google Shape;843;g127bf09ba00_0_84"/>
          <p:cNvSpPr/>
          <p:nvPr/>
        </p:nvSpPr>
        <p:spPr>
          <a:xfrm>
            <a:off x="7041325" y="4766725"/>
            <a:ext cx="4293900" cy="16917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g127bf09ba00_0_84"/>
          <p:cNvSpPr txBox="1"/>
          <p:nvPr/>
        </p:nvSpPr>
        <p:spPr>
          <a:xfrm>
            <a:off x="6745975" y="436450"/>
            <a:ext cx="4326600" cy="22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Em Niterói existem oportunidades de visitar ilhas e locais acessíveis apenas por água</a:t>
            </a:r>
            <a:endParaRPr sz="1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845" name="Google Shape;845;g127bf09ba00_0_84"/>
          <p:cNvGraphicFramePr/>
          <p:nvPr/>
        </p:nvGraphicFramePr>
        <p:xfrm>
          <a:off x="7050123" y="4641149"/>
          <a:ext cx="4265375" cy="1848000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5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Frequência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válida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acumulativa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Válido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3,5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3,5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43,1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43,9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47,4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8,6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8,8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56,1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43,1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43,9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Total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98,3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Omisso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Sistema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Total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46" name="Google Shape;846;g127bf09ba00_0_84"/>
          <p:cNvSpPr/>
          <p:nvPr/>
        </p:nvSpPr>
        <p:spPr>
          <a:xfrm>
            <a:off x="4881875" y="2131563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g127bf09ba00_0_84"/>
          <p:cNvSpPr txBox="1"/>
          <p:nvPr/>
        </p:nvSpPr>
        <p:spPr>
          <a:xfrm>
            <a:off x="5081088" y="2352088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48" name="Google Shape;848;g127bf09ba00_0_84"/>
          <p:cNvSpPr txBox="1"/>
          <p:nvPr/>
        </p:nvSpPr>
        <p:spPr>
          <a:xfrm>
            <a:off x="5048513" y="274253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49" name="Google Shape;849;g127bf09ba00_0_84"/>
          <p:cNvSpPr txBox="1"/>
          <p:nvPr/>
        </p:nvSpPr>
        <p:spPr>
          <a:xfrm>
            <a:off x="5081063" y="2036788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50" name="Google Shape;850;g127bf09ba00_0_84"/>
          <p:cNvSpPr/>
          <p:nvPr/>
        </p:nvSpPr>
        <p:spPr>
          <a:xfrm>
            <a:off x="4881888" y="2874488"/>
            <a:ext cx="199200" cy="179100"/>
          </a:xfrm>
          <a:prstGeom prst="ellipse">
            <a:avLst/>
          </a:prstGeom>
          <a:solidFill>
            <a:srgbClr val="3C5187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g127bf09ba00_0_84"/>
          <p:cNvSpPr/>
          <p:nvPr/>
        </p:nvSpPr>
        <p:spPr>
          <a:xfrm>
            <a:off x="4881875" y="2492575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g127bf09ba00_0_84"/>
          <p:cNvSpPr txBox="1"/>
          <p:nvPr/>
        </p:nvSpPr>
        <p:spPr>
          <a:xfrm>
            <a:off x="5027675" y="3132963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53" name="Google Shape;853;g127bf09ba00_0_84"/>
          <p:cNvSpPr txBox="1"/>
          <p:nvPr/>
        </p:nvSpPr>
        <p:spPr>
          <a:xfrm>
            <a:off x="5038037" y="349715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54" name="Google Shape;854;g127bf09ba00_0_84"/>
          <p:cNvSpPr/>
          <p:nvPr/>
        </p:nvSpPr>
        <p:spPr>
          <a:xfrm>
            <a:off x="4881888" y="3248100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g127bf09ba00_0_84"/>
          <p:cNvSpPr/>
          <p:nvPr/>
        </p:nvSpPr>
        <p:spPr>
          <a:xfrm>
            <a:off x="4881863" y="3567400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6" name="Google Shape;856;g127bf09ba00_0_84"/>
          <p:cNvPicPr preferRelativeResize="0"/>
          <p:nvPr/>
        </p:nvPicPr>
        <p:blipFill rotWithShape="1">
          <a:blip r:embed="rId5">
            <a:alphaModFix/>
          </a:blip>
          <a:srcRect t="7680"/>
          <a:stretch/>
        </p:blipFill>
        <p:spPr>
          <a:xfrm>
            <a:off x="11285725" y="-4647"/>
            <a:ext cx="872400" cy="11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g127bf09ba00_0_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8975" y="1377675"/>
            <a:ext cx="3266800" cy="3298775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g127bf09ba00_0_84"/>
          <p:cNvSpPr/>
          <p:nvPr/>
        </p:nvSpPr>
        <p:spPr>
          <a:xfrm>
            <a:off x="11084775" y="2185938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g127bf09ba00_0_84"/>
          <p:cNvSpPr txBox="1"/>
          <p:nvPr/>
        </p:nvSpPr>
        <p:spPr>
          <a:xfrm>
            <a:off x="11283988" y="2406463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60" name="Google Shape;860;g127bf09ba00_0_84"/>
          <p:cNvSpPr txBox="1"/>
          <p:nvPr/>
        </p:nvSpPr>
        <p:spPr>
          <a:xfrm>
            <a:off x="11251413" y="2796913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61" name="Google Shape;861;g127bf09ba00_0_84"/>
          <p:cNvSpPr txBox="1"/>
          <p:nvPr/>
        </p:nvSpPr>
        <p:spPr>
          <a:xfrm>
            <a:off x="11283963" y="2091163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62" name="Google Shape;862;g127bf09ba00_0_84"/>
          <p:cNvSpPr/>
          <p:nvPr/>
        </p:nvSpPr>
        <p:spPr>
          <a:xfrm>
            <a:off x="11084788" y="2928863"/>
            <a:ext cx="199200" cy="179100"/>
          </a:xfrm>
          <a:prstGeom prst="ellipse">
            <a:avLst/>
          </a:prstGeom>
          <a:solidFill>
            <a:srgbClr val="3C5187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g127bf09ba00_0_84"/>
          <p:cNvSpPr/>
          <p:nvPr/>
        </p:nvSpPr>
        <p:spPr>
          <a:xfrm>
            <a:off x="11084775" y="2546950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g127bf09ba00_0_84"/>
          <p:cNvSpPr txBox="1"/>
          <p:nvPr/>
        </p:nvSpPr>
        <p:spPr>
          <a:xfrm>
            <a:off x="11230575" y="318733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65" name="Google Shape;865;g127bf09ba00_0_84"/>
          <p:cNvSpPr txBox="1"/>
          <p:nvPr/>
        </p:nvSpPr>
        <p:spPr>
          <a:xfrm>
            <a:off x="11240937" y="3551525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66" name="Google Shape;866;g127bf09ba00_0_84"/>
          <p:cNvSpPr/>
          <p:nvPr/>
        </p:nvSpPr>
        <p:spPr>
          <a:xfrm>
            <a:off x="11084788" y="3302475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g127bf09ba00_0_84"/>
          <p:cNvSpPr/>
          <p:nvPr/>
        </p:nvSpPr>
        <p:spPr>
          <a:xfrm>
            <a:off x="11084763" y="3621775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126d7f28695_0_257"/>
          <p:cNvSpPr txBox="1">
            <a:spLocks noGrp="1"/>
          </p:cNvSpPr>
          <p:nvPr>
            <p:ph type="title" idx="4294967295"/>
          </p:nvPr>
        </p:nvSpPr>
        <p:spPr>
          <a:xfrm>
            <a:off x="695125" y="1558700"/>
            <a:ext cx="54405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Na cidade existem bons locais disponíveis para guarda dos equipamentos esportivos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22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3" name="Google Shape;873;g126d7f28695_0_257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4" name="Google Shape;874;g126d7f28695_0_257"/>
          <p:cNvPicPr preferRelativeResize="0"/>
          <p:nvPr/>
        </p:nvPicPr>
        <p:blipFill rotWithShape="1">
          <a:blip r:embed="rId3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875" name="Google Shape;875;g126d7f28695_0_257"/>
          <p:cNvSpPr/>
          <p:nvPr/>
        </p:nvSpPr>
        <p:spPr>
          <a:xfrm>
            <a:off x="809050" y="4716950"/>
            <a:ext cx="4404300" cy="17610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6" name="Google Shape;876;g126d7f28695_0_2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875" y="1433565"/>
            <a:ext cx="3259838" cy="319104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77" name="Google Shape;877;g126d7f28695_0_257"/>
          <p:cNvGraphicFramePr/>
          <p:nvPr/>
        </p:nvGraphicFramePr>
        <p:xfrm>
          <a:off x="883783" y="4663076"/>
          <a:ext cx="4254825" cy="1855450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1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1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12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8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Frequência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válida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acumulativa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Válido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37,9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38,6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38,6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5,2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43,9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55,2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56,1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Total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98,3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Omisso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Sistema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8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Total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78" name="Google Shape;878;g126d7f28695_0_257"/>
          <p:cNvSpPr txBox="1"/>
          <p:nvPr/>
        </p:nvSpPr>
        <p:spPr>
          <a:xfrm>
            <a:off x="9297850" y="3178813"/>
            <a:ext cx="125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altLang="pt-BR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49%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g126d7f28695_0_257"/>
          <p:cNvSpPr txBox="1"/>
          <p:nvPr/>
        </p:nvSpPr>
        <p:spPr>
          <a:xfrm>
            <a:off x="7632600" y="3026413"/>
            <a:ext cx="108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altLang="pt-BR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40%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g126d7f28695_0_257"/>
          <p:cNvSpPr/>
          <p:nvPr/>
        </p:nvSpPr>
        <p:spPr>
          <a:xfrm>
            <a:off x="7466425" y="4706899"/>
            <a:ext cx="4293900" cy="17610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1" name="Google Shape;881;g126d7f28695_0_2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9200" y="1365325"/>
            <a:ext cx="3259850" cy="32176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82" name="Google Shape;882;g126d7f28695_0_257"/>
          <p:cNvGraphicFramePr/>
          <p:nvPr/>
        </p:nvGraphicFramePr>
        <p:xfrm>
          <a:off x="7475425" y="4698419"/>
          <a:ext cx="4275900" cy="1855450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9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6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Frequência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válida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acumulativa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Válido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48,3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49,1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49,1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3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6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10,5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59,6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39,7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40,4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3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Total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98,3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3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Omisso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Sistema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Total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83" name="Google Shape;883;g126d7f28695_0_257"/>
          <p:cNvSpPr txBox="1"/>
          <p:nvPr/>
        </p:nvSpPr>
        <p:spPr>
          <a:xfrm>
            <a:off x="5147663" y="202383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84" name="Google Shape;884;g126d7f28695_0_257"/>
          <p:cNvSpPr/>
          <p:nvPr/>
        </p:nvSpPr>
        <p:spPr>
          <a:xfrm>
            <a:off x="5024663" y="2820650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g126d7f28695_0_257"/>
          <p:cNvSpPr txBox="1"/>
          <p:nvPr/>
        </p:nvSpPr>
        <p:spPr>
          <a:xfrm>
            <a:off x="5213350" y="305433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86" name="Google Shape;886;g126d7f28695_0_257"/>
          <p:cNvSpPr txBox="1"/>
          <p:nvPr/>
        </p:nvSpPr>
        <p:spPr>
          <a:xfrm>
            <a:off x="5223850" y="3400775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87" name="Google Shape;887;g126d7f28695_0_257"/>
          <p:cNvSpPr txBox="1"/>
          <p:nvPr/>
        </p:nvSpPr>
        <p:spPr>
          <a:xfrm>
            <a:off x="5223875" y="237030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88" name="Google Shape;888;g126d7f28695_0_257"/>
          <p:cNvSpPr txBox="1"/>
          <p:nvPr/>
        </p:nvSpPr>
        <p:spPr>
          <a:xfrm>
            <a:off x="5226576" y="2707888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89" name="Google Shape;889;g126d7f28695_0_257"/>
          <p:cNvSpPr/>
          <p:nvPr/>
        </p:nvSpPr>
        <p:spPr>
          <a:xfrm>
            <a:off x="5024675" y="3503675"/>
            <a:ext cx="199200" cy="179100"/>
          </a:xfrm>
          <a:prstGeom prst="ellipse">
            <a:avLst/>
          </a:prstGeom>
          <a:solidFill>
            <a:srgbClr val="3C5187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g126d7f28695_0_257"/>
          <p:cNvSpPr/>
          <p:nvPr/>
        </p:nvSpPr>
        <p:spPr>
          <a:xfrm>
            <a:off x="5024675" y="2126750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g126d7f28695_0_257"/>
          <p:cNvSpPr/>
          <p:nvPr/>
        </p:nvSpPr>
        <p:spPr>
          <a:xfrm>
            <a:off x="5024663" y="3157225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g126d7f28695_0_257"/>
          <p:cNvSpPr/>
          <p:nvPr/>
        </p:nvSpPr>
        <p:spPr>
          <a:xfrm>
            <a:off x="5024675" y="2473188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g126d7f28695_0_257"/>
          <p:cNvSpPr txBox="1"/>
          <p:nvPr/>
        </p:nvSpPr>
        <p:spPr>
          <a:xfrm>
            <a:off x="11257988" y="2079925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94" name="Google Shape;894;g126d7f28695_0_257"/>
          <p:cNvSpPr/>
          <p:nvPr/>
        </p:nvSpPr>
        <p:spPr>
          <a:xfrm>
            <a:off x="11134988" y="2876738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g126d7f28695_0_257"/>
          <p:cNvSpPr txBox="1"/>
          <p:nvPr/>
        </p:nvSpPr>
        <p:spPr>
          <a:xfrm>
            <a:off x="11323675" y="3110425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96" name="Google Shape;896;g126d7f28695_0_257"/>
          <p:cNvSpPr txBox="1"/>
          <p:nvPr/>
        </p:nvSpPr>
        <p:spPr>
          <a:xfrm>
            <a:off x="11334175" y="3456863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97" name="Google Shape;897;g126d7f28695_0_257"/>
          <p:cNvSpPr txBox="1"/>
          <p:nvPr/>
        </p:nvSpPr>
        <p:spPr>
          <a:xfrm>
            <a:off x="11334200" y="2426388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98" name="Google Shape;898;g126d7f28695_0_257"/>
          <p:cNvSpPr txBox="1"/>
          <p:nvPr/>
        </p:nvSpPr>
        <p:spPr>
          <a:xfrm>
            <a:off x="11336901" y="2763975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899" name="Google Shape;899;g126d7f28695_0_257"/>
          <p:cNvSpPr/>
          <p:nvPr/>
        </p:nvSpPr>
        <p:spPr>
          <a:xfrm>
            <a:off x="11135000" y="3559763"/>
            <a:ext cx="199200" cy="179100"/>
          </a:xfrm>
          <a:prstGeom prst="ellipse">
            <a:avLst/>
          </a:prstGeom>
          <a:solidFill>
            <a:srgbClr val="3C5187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g126d7f28695_0_257"/>
          <p:cNvSpPr/>
          <p:nvPr/>
        </p:nvSpPr>
        <p:spPr>
          <a:xfrm>
            <a:off x="11135000" y="2182838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g126d7f28695_0_257"/>
          <p:cNvSpPr/>
          <p:nvPr/>
        </p:nvSpPr>
        <p:spPr>
          <a:xfrm>
            <a:off x="11134988" y="3213313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g126d7f28695_0_257"/>
          <p:cNvSpPr/>
          <p:nvPr/>
        </p:nvSpPr>
        <p:spPr>
          <a:xfrm>
            <a:off x="11135000" y="2529275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g126d7f28695_0_257"/>
          <p:cNvSpPr txBox="1"/>
          <p:nvPr/>
        </p:nvSpPr>
        <p:spPr>
          <a:xfrm>
            <a:off x="6728100" y="446550"/>
            <a:ext cx="4680600" cy="2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Em Niterói há disponibilidade para aluguel de equipamentos para praticar esportes náuticos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04" name="Google Shape;904;g126d7f28695_0_257"/>
          <p:cNvPicPr preferRelativeResize="0"/>
          <p:nvPr/>
        </p:nvPicPr>
        <p:blipFill rotWithShape="1">
          <a:blip r:embed="rId6">
            <a:alphaModFix/>
          </a:blip>
          <a:srcRect t="7680"/>
          <a:stretch/>
        </p:blipFill>
        <p:spPr>
          <a:xfrm>
            <a:off x="11285725" y="-4647"/>
            <a:ext cx="872400" cy="1195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126d7f28695_0_277"/>
          <p:cNvSpPr txBox="1">
            <a:spLocks noGrp="1"/>
          </p:cNvSpPr>
          <p:nvPr>
            <p:ph type="title" idx="4294967295"/>
          </p:nvPr>
        </p:nvSpPr>
        <p:spPr>
          <a:xfrm>
            <a:off x="1979825" y="1540650"/>
            <a:ext cx="88542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 acesso dos equipamentos à água é fácil em Niterói (presença de cavaletes, carretas, rampas ou píers)</a:t>
            </a:r>
            <a:endParaRPr sz="3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32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0" name="Google Shape;910;g126d7f28695_0_277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1" name="Google Shape;911;g126d7f28695_0_277"/>
          <p:cNvPicPr preferRelativeResize="0"/>
          <p:nvPr/>
        </p:nvPicPr>
        <p:blipFill rotWithShape="1">
          <a:blip r:embed="rId3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912" name="Google Shape;912;g126d7f28695_0_277"/>
          <p:cNvPicPr preferRelativeResize="0"/>
          <p:nvPr/>
        </p:nvPicPr>
        <p:blipFill rotWithShape="1">
          <a:blip r:embed="rId4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g126d7f28695_0_277"/>
          <p:cNvSpPr/>
          <p:nvPr/>
        </p:nvSpPr>
        <p:spPr>
          <a:xfrm>
            <a:off x="7189800" y="3390500"/>
            <a:ext cx="4404300" cy="17880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914" name="Google Shape;914;g126d7f28695_0_277"/>
          <p:cNvGraphicFramePr/>
          <p:nvPr/>
        </p:nvGraphicFramePr>
        <p:xfrm>
          <a:off x="7259264" y="3390564"/>
          <a:ext cx="4265375" cy="1787850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Frequência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válida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acumulativa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Válido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29,3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29,8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29,8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6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10,5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40,4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8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58,6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59,6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8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Total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98,3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8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Omisso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Sistema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8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Total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15" name="Google Shape;915;g126d7f28695_0_277"/>
          <p:cNvSpPr txBox="1"/>
          <p:nvPr/>
        </p:nvSpPr>
        <p:spPr>
          <a:xfrm>
            <a:off x="746338" y="3221963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916" name="Google Shape;916;g126d7f28695_0_277"/>
          <p:cNvSpPr/>
          <p:nvPr/>
        </p:nvSpPr>
        <p:spPr>
          <a:xfrm>
            <a:off x="623338" y="4018775"/>
            <a:ext cx="199200" cy="179100"/>
          </a:xfrm>
          <a:prstGeom prst="ellipse">
            <a:avLst/>
          </a:prstGeom>
          <a:solidFill>
            <a:srgbClr val="4C254D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g126d7f28695_0_277"/>
          <p:cNvSpPr txBox="1"/>
          <p:nvPr/>
        </p:nvSpPr>
        <p:spPr>
          <a:xfrm>
            <a:off x="812025" y="4252463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918" name="Google Shape;918;g126d7f28695_0_277"/>
          <p:cNvSpPr txBox="1"/>
          <p:nvPr/>
        </p:nvSpPr>
        <p:spPr>
          <a:xfrm>
            <a:off x="822525" y="4598900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919" name="Google Shape;919;g126d7f28695_0_277"/>
          <p:cNvSpPr txBox="1"/>
          <p:nvPr/>
        </p:nvSpPr>
        <p:spPr>
          <a:xfrm>
            <a:off x="822550" y="3568425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920" name="Google Shape;920;g126d7f28695_0_277"/>
          <p:cNvSpPr txBox="1"/>
          <p:nvPr/>
        </p:nvSpPr>
        <p:spPr>
          <a:xfrm>
            <a:off x="825251" y="3906013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921" name="Google Shape;921;g126d7f28695_0_277"/>
          <p:cNvSpPr/>
          <p:nvPr/>
        </p:nvSpPr>
        <p:spPr>
          <a:xfrm>
            <a:off x="623350" y="4701800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g126d7f28695_0_277"/>
          <p:cNvSpPr/>
          <p:nvPr/>
        </p:nvSpPr>
        <p:spPr>
          <a:xfrm>
            <a:off x="623350" y="3324875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g126d7f28695_0_277"/>
          <p:cNvSpPr/>
          <p:nvPr/>
        </p:nvSpPr>
        <p:spPr>
          <a:xfrm>
            <a:off x="623338" y="4355350"/>
            <a:ext cx="199200" cy="179100"/>
          </a:xfrm>
          <a:prstGeom prst="ellipse">
            <a:avLst/>
          </a:prstGeom>
          <a:solidFill>
            <a:srgbClr val="5F4E7E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g126d7f28695_0_277"/>
          <p:cNvSpPr/>
          <p:nvPr/>
        </p:nvSpPr>
        <p:spPr>
          <a:xfrm>
            <a:off x="623350" y="3671313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5" name="Google Shape;925;g126d7f28695_0_2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4050" y="1815625"/>
            <a:ext cx="4720100" cy="38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27f5b59b21_2_136"/>
          <p:cNvSpPr txBox="1">
            <a:spLocks noGrp="1"/>
          </p:cNvSpPr>
          <p:nvPr>
            <p:ph type="title" idx="4294967295"/>
          </p:nvPr>
        </p:nvSpPr>
        <p:spPr>
          <a:xfrm>
            <a:off x="1601025" y="1416900"/>
            <a:ext cx="85449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302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Na cidade existem opções de praticar atividades de aventura adicionais </a:t>
            </a:r>
            <a:endParaRPr sz="30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29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1" name="Google Shape;931;g127f5b59b21_2_136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2" name="Google Shape;932;g127f5b59b21_2_136"/>
          <p:cNvPicPr preferRelativeResize="0"/>
          <p:nvPr/>
        </p:nvPicPr>
        <p:blipFill rotWithShape="1">
          <a:blip r:embed="rId3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933" name="Google Shape;933;g127f5b59b21_2_136"/>
          <p:cNvSpPr/>
          <p:nvPr/>
        </p:nvSpPr>
        <p:spPr>
          <a:xfrm>
            <a:off x="7105650" y="3449163"/>
            <a:ext cx="4404300" cy="17622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4" name="Google Shape;934;g127f5b59b21_2_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4020" y="1623459"/>
            <a:ext cx="5019255" cy="48478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35" name="Google Shape;935;g127f5b59b21_2_136"/>
          <p:cNvGraphicFramePr/>
          <p:nvPr/>
        </p:nvGraphicFramePr>
        <p:xfrm>
          <a:off x="7105644" y="3449180"/>
          <a:ext cx="4265375" cy="2103225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Frequência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válida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acumulativa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0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Válido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53,4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54,4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54,4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6,9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7,0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61,4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37,9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38,6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Total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98,3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Omisso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Sistema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Total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36" name="Google Shape;936;g127f5b59b21_2_136"/>
          <p:cNvSpPr txBox="1"/>
          <p:nvPr/>
        </p:nvSpPr>
        <p:spPr>
          <a:xfrm>
            <a:off x="1008738" y="3565725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937" name="Google Shape;937;g127f5b59b21_2_136"/>
          <p:cNvSpPr/>
          <p:nvPr/>
        </p:nvSpPr>
        <p:spPr>
          <a:xfrm>
            <a:off x="885738" y="4362538"/>
            <a:ext cx="199200" cy="179100"/>
          </a:xfrm>
          <a:prstGeom prst="ellipse">
            <a:avLst/>
          </a:prstGeom>
          <a:solidFill>
            <a:srgbClr val="5F4E7E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g127f5b59b21_2_136"/>
          <p:cNvSpPr txBox="1"/>
          <p:nvPr/>
        </p:nvSpPr>
        <p:spPr>
          <a:xfrm>
            <a:off x="1074425" y="4596225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939" name="Google Shape;939;g127f5b59b21_2_136"/>
          <p:cNvSpPr txBox="1"/>
          <p:nvPr/>
        </p:nvSpPr>
        <p:spPr>
          <a:xfrm>
            <a:off x="1084925" y="4942663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940" name="Google Shape;940;g127f5b59b21_2_136"/>
          <p:cNvSpPr txBox="1"/>
          <p:nvPr/>
        </p:nvSpPr>
        <p:spPr>
          <a:xfrm>
            <a:off x="1084950" y="3912188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941" name="Google Shape;941;g127f5b59b21_2_136"/>
          <p:cNvSpPr txBox="1"/>
          <p:nvPr/>
        </p:nvSpPr>
        <p:spPr>
          <a:xfrm>
            <a:off x="1087651" y="4249775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942" name="Google Shape;942;g127f5b59b21_2_136"/>
          <p:cNvSpPr/>
          <p:nvPr/>
        </p:nvSpPr>
        <p:spPr>
          <a:xfrm>
            <a:off x="885750" y="5045563"/>
            <a:ext cx="199200" cy="179100"/>
          </a:xfrm>
          <a:prstGeom prst="ellipse">
            <a:avLst/>
          </a:prstGeom>
          <a:solidFill>
            <a:srgbClr val="3A0041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g127f5b59b21_2_136"/>
          <p:cNvSpPr/>
          <p:nvPr/>
        </p:nvSpPr>
        <p:spPr>
          <a:xfrm>
            <a:off x="885750" y="3668638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g127f5b59b21_2_136"/>
          <p:cNvSpPr/>
          <p:nvPr/>
        </p:nvSpPr>
        <p:spPr>
          <a:xfrm>
            <a:off x="885738" y="4699113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g127f5b59b21_2_136"/>
          <p:cNvSpPr/>
          <p:nvPr/>
        </p:nvSpPr>
        <p:spPr>
          <a:xfrm>
            <a:off x="885750" y="4015075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6" name="Google Shape;946;g127f5b59b21_2_136"/>
          <p:cNvPicPr preferRelativeResize="0"/>
          <p:nvPr/>
        </p:nvPicPr>
        <p:blipFill rotWithShape="1">
          <a:blip r:embed="rId5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126ea4c926c_2_51"/>
          <p:cNvSpPr txBox="1"/>
          <p:nvPr/>
        </p:nvSpPr>
        <p:spPr>
          <a:xfrm>
            <a:off x="2363625" y="1835150"/>
            <a:ext cx="127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10%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952" name="Google Shape;952;g126ea4c926c_2_51"/>
          <p:cNvSpPr txBox="1"/>
          <p:nvPr/>
        </p:nvSpPr>
        <p:spPr>
          <a:xfrm>
            <a:off x="3026600" y="2062375"/>
            <a:ext cx="127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7%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953" name="Google Shape;953;g126ea4c926c_2_51"/>
          <p:cNvSpPr txBox="1"/>
          <p:nvPr/>
        </p:nvSpPr>
        <p:spPr>
          <a:xfrm>
            <a:off x="1755200" y="2988800"/>
            <a:ext cx="127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83%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954" name="Google Shape;954;g126ea4c926c_2_51"/>
          <p:cNvSpPr txBox="1"/>
          <p:nvPr/>
        </p:nvSpPr>
        <p:spPr>
          <a:xfrm>
            <a:off x="1142150" y="339050"/>
            <a:ext cx="41421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5" name="Google Shape;955;g126ea4c926c_2_51"/>
          <p:cNvSpPr txBox="1"/>
          <p:nvPr/>
        </p:nvSpPr>
        <p:spPr>
          <a:xfrm>
            <a:off x="6759200" y="352500"/>
            <a:ext cx="46380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800" b="1">
                <a:latin typeface="Montserrat"/>
                <a:ea typeface="Montserrat"/>
                <a:cs typeface="Montserrat"/>
                <a:sym typeface="Montserrat"/>
              </a:rPr>
              <a:t>Os condutores, instrutores e guias locais têm um conhecimento diferenciado sobre Niterói </a:t>
            </a:r>
            <a:endParaRPr sz="19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6" name="Google Shape;956;g126ea4c926c_2_51"/>
          <p:cNvSpPr/>
          <p:nvPr/>
        </p:nvSpPr>
        <p:spPr>
          <a:xfrm>
            <a:off x="7103150" y="4943625"/>
            <a:ext cx="4293900" cy="14019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g126ea4c926c_2_51"/>
          <p:cNvSpPr/>
          <p:nvPr/>
        </p:nvSpPr>
        <p:spPr>
          <a:xfrm>
            <a:off x="488025" y="4932500"/>
            <a:ext cx="4293900" cy="14328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g126ea4c926c_2_51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9" name="Google Shape;959;g126ea4c926c_2_51"/>
          <p:cNvPicPr preferRelativeResize="0"/>
          <p:nvPr/>
        </p:nvPicPr>
        <p:blipFill rotWithShape="1">
          <a:blip r:embed="rId3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960" name="Google Shape;960;g126ea4c926c_2_51"/>
          <p:cNvPicPr preferRelativeResize="0"/>
          <p:nvPr/>
        </p:nvPicPr>
        <p:blipFill rotWithShape="1">
          <a:blip r:embed="rId4">
            <a:alphaModFix/>
          </a:blip>
          <a:srcRect t="7680"/>
          <a:stretch/>
        </p:blipFill>
        <p:spPr>
          <a:xfrm>
            <a:off x="11285725" y="-4647"/>
            <a:ext cx="872400" cy="1195381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g126ea4c926c_2_51"/>
          <p:cNvSpPr txBox="1"/>
          <p:nvPr/>
        </p:nvSpPr>
        <p:spPr>
          <a:xfrm>
            <a:off x="785375" y="363400"/>
            <a:ext cx="4838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800" b="1">
                <a:latin typeface="Montserrat"/>
                <a:ea typeface="Montserrat"/>
                <a:cs typeface="Montserrat"/>
                <a:sym typeface="Montserrat"/>
              </a:rPr>
              <a:t>Os prestadores de serviços de esportes náuticos da cidade são comprometidos com o meio ambiente (clubes, guarderias, instrutores)</a:t>
            </a:r>
            <a:endParaRPr/>
          </a:p>
        </p:txBody>
      </p:sp>
      <p:sp>
        <p:nvSpPr>
          <p:cNvPr id="962" name="Google Shape;962;g126ea4c926c_2_51"/>
          <p:cNvSpPr txBox="1"/>
          <p:nvPr/>
        </p:nvSpPr>
        <p:spPr>
          <a:xfrm>
            <a:off x="5238600" y="2214975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963" name="Google Shape;963;g126ea4c926c_2_51"/>
          <p:cNvSpPr/>
          <p:nvPr/>
        </p:nvSpPr>
        <p:spPr>
          <a:xfrm>
            <a:off x="4982313" y="2214975"/>
            <a:ext cx="199200" cy="179100"/>
          </a:xfrm>
          <a:prstGeom prst="ellipse">
            <a:avLst/>
          </a:prstGeom>
          <a:solidFill>
            <a:srgbClr val="4C254D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g126ea4c926c_2_51"/>
          <p:cNvSpPr txBox="1"/>
          <p:nvPr/>
        </p:nvSpPr>
        <p:spPr>
          <a:xfrm>
            <a:off x="5214075" y="2458538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965" name="Google Shape;965;g126ea4c926c_2_51"/>
          <p:cNvSpPr txBox="1"/>
          <p:nvPr/>
        </p:nvSpPr>
        <p:spPr>
          <a:xfrm>
            <a:off x="5181500" y="2804975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966" name="Google Shape;966;g126ea4c926c_2_51"/>
          <p:cNvSpPr txBox="1"/>
          <p:nvPr/>
        </p:nvSpPr>
        <p:spPr>
          <a:xfrm>
            <a:off x="5171001" y="2119738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967" name="Google Shape;967;g126ea4c926c_2_51"/>
          <p:cNvSpPr/>
          <p:nvPr/>
        </p:nvSpPr>
        <p:spPr>
          <a:xfrm>
            <a:off x="4982325" y="2907875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g126ea4c926c_2_51"/>
          <p:cNvSpPr/>
          <p:nvPr/>
        </p:nvSpPr>
        <p:spPr>
          <a:xfrm>
            <a:off x="4982313" y="2561425"/>
            <a:ext cx="199200" cy="179100"/>
          </a:xfrm>
          <a:prstGeom prst="ellipse">
            <a:avLst/>
          </a:prstGeom>
          <a:solidFill>
            <a:srgbClr val="5F4E7E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g126ea4c926c_2_51"/>
          <p:cNvSpPr txBox="1"/>
          <p:nvPr/>
        </p:nvSpPr>
        <p:spPr>
          <a:xfrm>
            <a:off x="5096613" y="3180525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970" name="Google Shape;970;g126ea4c926c_2_51"/>
          <p:cNvSpPr txBox="1"/>
          <p:nvPr/>
        </p:nvSpPr>
        <p:spPr>
          <a:xfrm>
            <a:off x="5120200" y="3526988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971" name="Google Shape;971;g126ea4c926c_2_51"/>
          <p:cNvSpPr/>
          <p:nvPr/>
        </p:nvSpPr>
        <p:spPr>
          <a:xfrm>
            <a:off x="4961325" y="3247238"/>
            <a:ext cx="199200" cy="179100"/>
          </a:xfrm>
          <a:prstGeom prst="ellipse">
            <a:avLst/>
          </a:prstGeom>
          <a:solidFill>
            <a:srgbClr val="5185A7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g126ea4c926c_2_51"/>
          <p:cNvSpPr/>
          <p:nvPr/>
        </p:nvSpPr>
        <p:spPr>
          <a:xfrm>
            <a:off x="4961325" y="3593675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973" name="Google Shape;973;g126ea4c926c_2_51"/>
          <p:cNvGraphicFramePr/>
          <p:nvPr/>
        </p:nvGraphicFramePr>
        <p:xfrm>
          <a:off x="488050" y="4773169"/>
          <a:ext cx="4293850" cy="1655945"/>
        </p:xfrm>
        <a:graphic>
          <a:graphicData uri="http://schemas.openxmlformats.org/drawingml/2006/table">
            <a:tbl>
              <a:tblPr>
                <a:noFill/>
                <a:tableStyleId>{E96535D3-3256-4D90-89CB-7F14B06ED36D}</a:tableStyleId>
              </a:tblPr>
              <a:tblGrid>
                <a:gridCol w="584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1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7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7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24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Frequência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Porcentagem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Porcentagem válida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Porcentagem acumulativa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Válido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6,9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46,6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46,6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53,4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15,5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15,5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69,0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31,0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31,0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100,0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58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100,0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100,0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10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974" name="Google Shape;974;g126ea4c926c_2_51"/>
          <p:cNvGraphicFramePr/>
          <p:nvPr/>
        </p:nvGraphicFramePr>
        <p:xfrm>
          <a:off x="7117410" y="4947807"/>
          <a:ext cx="4293900" cy="1491700"/>
        </p:xfrm>
        <a:graphic>
          <a:graphicData uri="http://schemas.openxmlformats.org/drawingml/2006/table">
            <a:tbl>
              <a:tblPr>
                <a:noFill/>
                <a:tableStyleId>{D01CBFD2-4C66-46D1-BD55-D94911436188}</a:tableStyleId>
              </a:tblPr>
              <a:tblGrid>
                <a:gridCol w="58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2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3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9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8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34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58,6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58,6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58,6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13,8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13,8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72,4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27,6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27,6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75" name="Google Shape;975;g126ea4c926c_2_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6724" y="1601899"/>
            <a:ext cx="2985200" cy="305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g126ea4c926c_2_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67825" y="1662425"/>
            <a:ext cx="2895250" cy="3052950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g126ea4c926c_2_51"/>
          <p:cNvSpPr txBox="1"/>
          <p:nvPr/>
        </p:nvSpPr>
        <p:spPr>
          <a:xfrm>
            <a:off x="10702388" y="2116500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978" name="Google Shape;978;g126ea4c926c_2_51"/>
          <p:cNvSpPr/>
          <p:nvPr/>
        </p:nvSpPr>
        <p:spPr>
          <a:xfrm>
            <a:off x="10579388" y="2913313"/>
            <a:ext cx="199200" cy="179100"/>
          </a:xfrm>
          <a:prstGeom prst="ellipse">
            <a:avLst/>
          </a:prstGeom>
          <a:solidFill>
            <a:srgbClr val="4C254D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g126ea4c926c_2_51"/>
          <p:cNvSpPr txBox="1"/>
          <p:nvPr/>
        </p:nvSpPr>
        <p:spPr>
          <a:xfrm>
            <a:off x="10768075" y="3147000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980" name="Google Shape;980;g126ea4c926c_2_51"/>
          <p:cNvSpPr txBox="1"/>
          <p:nvPr/>
        </p:nvSpPr>
        <p:spPr>
          <a:xfrm>
            <a:off x="10778575" y="349343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981" name="Google Shape;981;g126ea4c926c_2_51"/>
          <p:cNvSpPr txBox="1"/>
          <p:nvPr/>
        </p:nvSpPr>
        <p:spPr>
          <a:xfrm>
            <a:off x="10778600" y="2462963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982" name="Google Shape;982;g126ea4c926c_2_51"/>
          <p:cNvSpPr txBox="1"/>
          <p:nvPr/>
        </p:nvSpPr>
        <p:spPr>
          <a:xfrm>
            <a:off x="10781301" y="280055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983" name="Google Shape;983;g126ea4c926c_2_51"/>
          <p:cNvSpPr/>
          <p:nvPr/>
        </p:nvSpPr>
        <p:spPr>
          <a:xfrm>
            <a:off x="10579400" y="3596338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g126ea4c926c_2_51"/>
          <p:cNvSpPr/>
          <p:nvPr/>
        </p:nvSpPr>
        <p:spPr>
          <a:xfrm>
            <a:off x="10579400" y="2219413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g126ea4c926c_2_51"/>
          <p:cNvSpPr/>
          <p:nvPr/>
        </p:nvSpPr>
        <p:spPr>
          <a:xfrm>
            <a:off x="10579388" y="3249888"/>
            <a:ext cx="199200" cy="179100"/>
          </a:xfrm>
          <a:prstGeom prst="ellipse">
            <a:avLst/>
          </a:prstGeom>
          <a:solidFill>
            <a:srgbClr val="5F4E7E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g126ea4c926c_2_51"/>
          <p:cNvSpPr/>
          <p:nvPr/>
        </p:nvSpPr>
        <p:spPr>
          <a:xfrm>
            <a:off x="10579400" y="2565850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127f5b59b21_2_211"/>
          <p:cNvSpPr txBox="1">
            <a:spLocks noGrp="1"/>
          </p:cNvSpPr>
          <p:nvPr>
            <p:ph type="title" idx="4294967295"/>
          </p:nvPr>
        </p:nvSpPr>
        <p:spPr>
          <a:xfrm>
            <a:off x="729325" y="1190750"/>
            <a:ext cx="102927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82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Os prestadores de serviços de esportes náuticos da cidade são amigáveis e hospitaleiros</a:t>
            </a:r>
            <a:endParaRPr sz="28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28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2" name="Google Shape;992;g127f5b59b21_2_211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3" name="Google Shape;993;g127f5b59b21_2_211"/>
          <p:cNvPicPr preferRelativeResize="0"/>
          <p:nvPr/>
        </p:nvPicPr>
        <p:blipFill rotWithShape="1">
          <a:blip r:embed="rId3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994" name="Google Shape;994;g127f5b59b21_2_211"/>
          <p:cNvPicPr preferRelativeResize="0"/>
          <p:nvPr/>
        </p:nvPicPr>
        <p:blipFill rotWithShape="1">
          <a:blip r:embed="rId4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g127f5b59b21_2_211"/>
          <p:cNvSpPr/>
          <p:nvPr/>
        </p:nvSpPr>
        <p:spPr>
          <a:xfrm>
            <a:off x="7059025" y="2951262"/>
            <a:ext cx="4404300" cy="19167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F5F98"/>
              </a:solidFill>
            </a:endParaRPr>
          </a:p>
        </p:txBody>
      </p:sp>
      <p:pic>
        <p:nvPicPr>
          <p:cNvPr id="996" name="Google Shape;996;g127f5b59b21_2_2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52950" y="1746400"/>
            <a:ext cx="4527101" cy="4383825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g127f5b59b21_2_211"/>
          <p:cNvSpPr txBox="1"/>
          <p:nvPr/>
        </p:nvSpPr>
        <p:spPr>
          <a:xfrm>
            <a:off x="908200" y="3200000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998" name="Google Shape;998;g127f5b59b21_2_211"/>
          <p:cNvSpPr/>
          <p:nvPr/>
        </p:nvSpPr>
        <p:spPr>
          <a:xfrm>
            <a:off x="880513" y="3200000"/>
            <a:ext cx="199200" cy="179100"/>
          </a:xfrm>
          <a:prstGeom prst="ellipse">
            <a:avLst/>
          </a:prstGeom>
          <a:solidFill>
            <a:srgbClr val="4C254D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g127f5b59b21_2_211"/>
          <p:cNvSpPr txBox="1"/>
          <p:nvPr/>
        </p:nvSpPr>
        <p:spPr>
          <a:xfrm>
            <a:off x="1112275" y="3443563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00" name="Google Shape;1000;g127f5b59b21_2_211"/>
          <p:cNvSpPr txBox="1"/>
          <p:nvPr/>
        </p:nvSpPr>
        <p:spPr>
          <a:xfrm>
            <a:off x="1079700" y="3790000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01" name="Google Shape;1001;g127f5b59b21_2_211"/>
          <p:cNvSpPr txBox="1"/>
          <p:nvPr/>
        </p:nvSpPr>
        <p:spPr>
          <a:xfrm>
            <a:off x="1069201" y="3104763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02" name="Google Shape;1002;g127f5b59b21_2_211"/>
          <p:cNvSpPr/>
          <p:nvPr/>
        </p:nvSpPr>
        <p:spPr>
          <a:xfrm>
            <a:off x="880525" y="3892900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g127f5b59b21_2_211"/>
          <p:cNvSpPr/>
          <p:nvPr/>
        </p:nvSpPr>
        <p:spPr>
          <a:xfrm>
            <a:off x="880513" y="3546450"/>
            <a:ext cx="199200" cy="179100"/>
          </a:xfrm>
          <a:prstGeom prst="ellipse">
            <a:avLst/>
          </a:prstGeom>
          <a:solidFill>
            <a:srgbClr val="5F4E7E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g127f5b59b21_2_211"/>
          <p:cNvSpPr txBox="1"/>
          <p:nvPr/>
        </p:nvSpPr>
        <p:spPr>
          <a:xfrm>
            <a:off x="994813" y="4165550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05" name="Google Shape;1005;g127f5b59b21_2_211"/>
          <p:cNvSpPr txBox="1"/>
          <p:nvPr/>
        </p:nvSpPr>
        <p:spPr>
          <a:xfrm>
            <a:off x="1018400" y="4512013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06" name="Google Shape;1006;g127f5b59b21_2_211"/>
          <p:cNvSpPr/>
          <p:nvPr/>
        </p:nvSpPr>
        <p:spPr>
          <a:xfrm>
            <a:off x="859525" y="4232263"/>
            <a:ext cx="199200" cy="179100"/>
          </a:xfrm>
          <a:prstGeom prst="ellipse">
            <a:avLst/>
          </a:prstGeom>
          <a:solidFill>
            <a:srgbClr val="5185A7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g127f5b59b21_2_211"/>
          <p:cNvSpPr/>
          <p:nvPr/>
        </p:nvSpPr>
        <p:spPr>
          <a:xfrm>
            <a:off x="859525" y="4578700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008" name="Google Shape;1008;g127f5b59b21_2_211"/>
          <p:cNvGraphicFramePr/>
          <p:nvPr/>
        </p:nvGraphicFramePr>
        <p:xfrm>
          <a:off x="7135444" y="2921216"/>
          <a:ext cx="4275900" cy="1975710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9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6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/>
                        <a:t>1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/>
                        <a:t>1,7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/>
                        <a:t>1,8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/>
                        <a:t>1,8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/>
                        <a:t>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/>
                        <a:t>1,8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/>
                        <a:t>3,5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/>
                        <a:t>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/>
                        <a:t>6,9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/>
                        <a:t>7,0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/>
                        <a:t>7,5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15,5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15,</a:t>
                      </a:r>
                      <a:r>
                        <a:rPr lang="pt-BR" altLang="pt-BR" sz="1000"/>
                        <a:t>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/>
                        <a:t>26,4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r>
                        <a:rPr lang="pt-BR" altLang="pt-BR" sz="1000"/>
                        <a:t>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7</a:t>
                      </a:r>
                      <a:r>
                        <a:rPr lang="pt-BR" altLang="pt-BR" sz="1000"/>
                        <a:t>2,4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7</a:t>
                      </a:r>
                      <a:r>
                        <a:rPr lang="pt-BR" altLang="pt-BR" sz="1000"/>
                        <a:t>3,7</a:t>
                      </a:r>
                      <a:r>
                        <a:rPr lang="pt-BR" altLang="pt-BR" sz="1000" u="none" strike="noStrike" cap="none"/>
                        <a:t>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Omisso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Sistema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57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/>
                        <a:t>98,3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126ea4c926c_2_96"/>
          <p:cNvSpPr txBox="1">
            <a:spLocks noGrp="1"/>
          </p:cNvSpPr>
          <p:nvPr>
            <p:ph type="title" idx="4294967295"/>
          </p:nvPr>
        </p:nvSpPr>
        <p:spPr>
          <a:xfrm>
            <a:off x="729325" y="1190750"/>
            <a:ext cx="102927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82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Na cidade existem bons condutores, instrutores e guias para a prática de esportes náuticos </a:t>
            </a:r>
            <a:endParaRPr sz="28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endParaRPr sz="28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4" name="Google Shape;1014;g126ea4c926c_2_96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5" name="Google Shape;1015;g126ea4c926c_2_96"/>
          <p:cNvPicPr preferRelativeResize="0"/>
          <p:nvPr/>
        </p:nvPicPr>
        <p:blipFill rotWithShape="1">
          <a:blip r:embed="rId3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1016" name="Google Shape;1016;g126ea4c926c_2_96"/>
          <p:cNvPicPr preferRelativeResize="0"/>
          <p:nvPr/>
        </p:nvPicPr>
        <p:blipFill rotWithShape="1">
          <a:blip r:embed="rId4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Google Shape;1017;g126ea4c926c_2_96"/>
          <p:cNvSpPr/>
          <p:nvPr/>
        </p:nvSpPr>
        <p:spPr>
          <a:xfrm>
            <a:off x="7105650" y="3403397"/>
            <a:ext cx="4404300" cy="14040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F5F98"/>
              </a:solidFill>
            </a:endParaRPr>
          </a:p>
        </p:txBody>
      </p:sp>
      <p:sp>
        <p:nvSpPr>
          <p:cNvPr id="1018" name="Google Shape;1018;g126ea4c926c_2_96"/>
          <p:cNvSpPr txBox="1"/>
          <p:nvPr/>
        </p:nvSpPr>
        <p:spPr>
          <a:xfrm>
            <a:off x="1051138" y="3221963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19" name="Google Shape;1019;g126ea4c926c_2_96"/>
          <p:cNvSpPr/>
          <p:nvPr/>
        </p:nvSpPr>
        <p:spPr>
          <a:xfrm>
            <a:off x="928138" y="4018775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g126ea4c926c_2_96"/>
          <p:cNvSpPr txBox="1"/>
          <p:nvPr/>
        </p:nvSpPr>
        <p:spPr>
          <a:xfrm>
            <a:off x="1116825" y="4252463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21" name="Google Shape;1021;g126ea4c926c_2_96"/>
          <p:cNvSpPr txBox="1"/>
          <p:nvPr/>
        </p:nvSpPr>
        <p:spPr>
          <a:xfrm>
            <a:off x="1127325" y="4598900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22" name="Google Shape;1022;g126ea4c926c_2_96"/>
          <p:cNvSpPr txBox="1"/>
          <p:nvPr/>
        </p:nvSpPr>
        <p:spPr>
          <a:xfrm>
            <a:off x="1127350" y="3568425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23" name="Google Shape;1023;g126ea4c926c_2_96"/>
          <p:cNvSpPr txBox="1"/>
          <p:nvPr/>
        </p:nvSpPr>
        <p:spPr>
          <a:xfrm>
            <a:off x="1130051" y="3906013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24" name="Google Shape;1024;g126ea4c926c_2_96"/>
          <p:cNvSpPr/>
          <p:nvPr/>
        </p:nvSpPr>
        <p:spPr>
          <a:xfrm>
            <a:off x="928150" y="4701800"/>
            <a:ext cx="199200" cy="179100"/>
          </a:xfrm>
          <a:prstGeom prst="ellipse">
            <a:avLst/>
          </a:prstGeom>
          <a:solidFill>
            <a:srgbClr val="3C5187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g126ea4c926c_2_96"/>
          <p:cNvSpPr/>
          <p:nvPr/>
        </p:nvSpPr>
        <p:spPr>
          <a:xfrm>
            <a:off x="928150" y="3324875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g126ea4c926c_2_96"/>
          <p:cNvSpPr/>
          <p:nvPr/>
        </p:nvSpPr>
        <p:spPr>
          <a:xfrm>
            <a:off x="928138" y="4355350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g126ea4c926c_2_96"/>
          <p:cNvSpPr/>
          <p:nvPr/>
        </p:nvSpPr>
        <p:spPr>
          <a:xfrm>
            <a:off x="928150" y="3671313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028" name="Google Shape;1028;g126ea4c926c_2_96"/>
          <p:cNvGraphicFramePr/>
          <p:nvPr/>
        </p:nvGraphicFramePr>
        <p:xfrm>
          <a:off x="7169618" y="3406332"/>
          <a:ext cx="4276350" cy="1409675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9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6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31,0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31,0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31,0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15,5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15,5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46,6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29" name="Google Shape;1029;g126ea4c926c_2_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5975" y="1777050"/>
            <a:ext cx="4864363" cy="4272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1b882ed6fa_1_747"/>
          <p:cNvSpPr txBox="1"/>
          <p:nvPr/>
        </p:nvSpPr>
        <p:spPr>
          <a:xfrm>
            <a:off x="9644175" y="5659900"/>
            <a:ext cx="2230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000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REFERÊNCIAS</a:t>
            </a:r>
            <a:endParaRPr sz="2000"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g11b882ed6fa_1_747"/>
          <p:cNvSpPr txBox="1"/>
          <p:nvPr/>
        </p:nvSpPr>
        <p:spPr>
          <a:xfrm>
            <a:off x="3230400" y="1396125"/>
            <a:ext cx="2713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Metodologia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g11b882ed6fa_1_747"/>
          <p:cNvSpPr txBox="1"/>
          <p:nvPr/>
        </p:nvSpPr>
        <p:spPr>
          <a:xfrm>
            <a:off x="4195050" y="520575"/>
            <a:ext cx="7839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3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sz="3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g11b882ed6fa_1_747"/>
          <p:cNvSpPr/>
          <p:nvPr/>
        </p:nvSpPr>
        <p:spPr>
          <a:xfrm>
            <a:off x="4240350" y="1243575"/>
            <a:ext cx="693300" cy="62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17" name="Google Shape;117;g11b882ed6fa_1_747"/>
          <p:cNvSpPr txBox="1"/>
          <p:nvPr/>
        </p:nvSpPr>
        <p:spPr>
          <a:xfrm>
            <a:off x="9328450" y="1466100"/>
            <a:ext cx="2713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Sumário executivo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g11b882ed6fa_1_747"/>
          <p:cNvSpPr txBox="1"/>
          <p:nvPr/>
        </p:nvSpPr>
        <p:spPr>
          <a:xfrm>
            <a:off x="10217750" y="590550"/>
            <a:ext cx="10701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3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sz="3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g11b882ed6fa_1_747"/>
          <p:cNvSpPr/>
          <p:nvPr/>
        </p:nvSpPr>
        <p:spPr>
          <a:xfrm>
            <a:off x="10412925" y="1305675"/>
            <a:ext cx="693300" cy="62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20" name="Google Shape;120;g11b882ed6fa_1_747"/>
          <p:cNvSpPr txBox="1"/>
          <p:nvPr/>
        </p:nvSpPr>
        <p:spPr>
          <a:xfrm>
            <a:off x="127125" y="3620475"/>
            <a:ext cx="2713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pesquisa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g11b882ed6fa_1_747"/>
          <p:cNvSpPr txBox="1"/>
          <p:nvPr/>
        </p:nvSpPr>
        <p:spPr>
          <a:xfrm>
            <a:off x="939375" y="2744925"/>
            <a:ext cx="10701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3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sz="3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g11b882ed6fa_1_747"/>
          <p:cNvSpPr/>
          <p:nvPr/>
        </p:nvSpPr>
        <p:spPr>
          <a:xfrm>
            <a:off x="1137075" y="3467925"/>
            <a:ext cx="693300" cy="62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23" name="Google Shape;123;g11b882ed6fa_1_747"/>
          <p:cNvSpPr txBox="1"/>
          <p:nvPr/>
        </p:nvSpPr>
        <p:spPr>
          <a:xfrm>
            <a:off x="3154200" y="5861950"/>
            <a:ext cx="2713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Avaliação do destino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g11b882ed6fa_1_747"/>
          <p:cNvSpPr txBox="1"/>
          <p:nvPr/>
        </p:nvSpPr>
        <p:spPr>
          <a:xfrm>
            <a:off x="3966450" y="4986400"/>
            <a:ext cx="10701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3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05</a:t>
            </a:r>
            <a:endParaRPr sz="3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g11b882ed6fa_1_747"/>
          <p:cNvSpPr/>
          <p:nvPr/>
        </p:nvSpPr>
        <p:spPr>
          <a:xfrm>
            <a:off x="4164150" y="5709400"/>
            <a:ext cx="693300" cy="62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26" name="Google Shape;126;g11b882ed6fa_1_747"/>
          <p:cNvSpPr txBox="1"/>
          <p:nvPr/>
        </p:nvSpPr>
        <p:spPr>
          <a:xfrm>
            <a:off x="6234025" y="3544275"/>
            <a:ext cx="2713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Satisfação dos turistas e visitantes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g11b882ed6fa_1_747"/>
          <p:cNvSpPr txBox="1"/>
          <p:nvPr/>
        </p:nvSpPr>
        <p:spPr>
          <a:xfrm>
            <a:off x="7046275" y="2668725"/>
            <a:ext cx="10701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3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 sz="3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g11b882ed6fa_1_747"/>
          <p:cNvSpPr/>
          <p:nvPr/>
        </p:nvSpPr>
        <p:spPr>
          <a:xfrm>
            <a:off x="7243975" y="3391725"/>
            <a:ext cx="693300" cy="62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126d7f28695_0_307"/>
          <p:cNvSpPr txBox="1"/>
          <p:nvPr/>
        </p:nvSpPr>
        <p:spPr>
          <a:xfrm>
            <a:off x="2363625" y="1835150"/>
            <a:ext cx="127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10%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035" name="Google Shape;1035;g126d7f28695_0_307"/>
          <p:cNvSpPr txBox="1"/>
          <p:nvPr/>
        </p:nvSpPr>
        <p:spPr>
          <a:xfrm>
            <a:off x="3026600" y="2062375"/>
            <a:ext cx="127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7%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036" name="Google Shape;1036;g126d7f28695_0_307"/>
          <p:cNvSpPr txBox="1"/>
          <p:nvPr/>
        </p:nvSpPr>
        <p:spPr>
          <a:xfrm>
            <a:off x="1755200" y="2988800"/>
            <a:ext cx="127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83%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037" name="Google Shape;1037;g126d7f28695_0_307"/>
          <p:cNvSpPr txBox="1"/>
          <p:nvPr/>
        </p:nvSpPr>
        <p:spPr>
          <a:xfrm>
            <a:off x="1142150" y="339050"/>
            <a:ext cx="41421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8" name="Google Shape;1038;g126d7f28695_0_307"/>
          <p:cNvSpPr txBox="1"/>
          <p:nvPr/>
        </p:nvSpPr>
        <p:spPr>
          <a:xfrm>
            <a:off x="6759200" y="352500"/>
            <a:ext cx="46380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800" b="1">
                <a:latin typeface="Montserrat"/>
                <a:ea typeface="Montserrat"/>
                <a:cs typeface="Montserrat"/>
                <a:sym typeface="Montserrat"/>
              </a:rPr>
              <a:t>Niterói oferece oportunidades para pessoas que desejam melhorar suas habilidades em esportes</a:t>
            </a:r>
            <a:r>
              <a:rPr lang="pt-BR" altLang="pt-BR" sz="1900" b="1">
                <a:latin typeface="Montserrat"/>
                <a:ea typeface="Montserrat"/>
                <a:cs typeface="Montserrat"/>
                <a:sym typeface="Montserrat"/>
              </a:rPr>
              <a:t> náuticos</a:t>
            </a:r>
            <a:endParaRPr sz="19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9" name="Google Shape;1039;g126d7f28695_0_307"/>
          <p:cNvSpPr txBox="1"/>
          <p:nvPr/>
        </p:nvSpPr>
        <p:spPr>
          <a:xfrm>
            <a:off x="6134600" y="4534550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040" name="Google Shape;1040;g126d7f28695_0_307"/>
          <p:cNvSpPr/>
          <p:nvPr/>
        </p:nvSpPr>
        <p:spPr>
          <a:xfrm>
            <a:off x="4917813" y="2194563"/>
            <a:ext cx="199200" cy="179100"/>
          </a:xfrm>
          <a:prstGeom prst="ellipse">
            <a:avLst/>
          </a:prstGeom>
          <a:solidFill>
            <a:srgbClr val="145DA0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g126d7f28695_0_307"/>
          <p:cNvSpPr txBox="1"/>
          <p:nvPr/>
        </p:nvSpPr>
        <p:spPr>
          <a:xfrm>
            <a:off x="5149575" y="2515700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42" name="Google Shape;1042;g126d7f28695_0_307"/>
          <p:cNvSpPr txBox="1"/>
          <p:nvPr/>
        </p:nvSpPr>
        <p:spPr>
          <a:xfrm>
            <a:off x="5117000" y="286213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43" name="Google Shape;1043;g126d7f28695_0_307"/>
          <p:cNvSpPr txBox="1"/>
          <p:nvPr/>
        </p:nvSpPr>
        <p:spPr>
          <a:xfrm>
            <a:off x="5106501" y="2099325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44" name="Google Shape;1044;g126d7f28695_0_307"/>
          <p:cNvSpPr/>
          <p:nvPr/>
        </p:nvSpPr>
        <p:spPr>
          <a:xfrm>
            <a:off x="4917825" y="2965038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g126d7f28695_0_307"/>
          <p:cNvSpPr/>
          <p:nvPr/>
        </p:nvSpPr>
        <p:spPr>
          <a:xfrm>
            <a:off x="4917813" y="2618588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g126d7f28695_0_307"/>
          <p:cNvSpPr txBox="1"/>
          <p:nvPr/>
        </p:nvSpPr>
        <p:spPr>
          <a:xfrm>
            <a:off x="5032113" y="323768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47" name="Google Shape;1047;g126d7f28695_0_307"/>
          <p:cNvSpPr txBox="1"/>
          <p:nvPr/>
        </p:nvSpPr>
        <p:spPr>
          <a:xfrm>
            <a:off x="5055700" y="358415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48" name="Google Shape;1048;g126d7f28695_0_307"/>
          <p:cNvSpPr/>
          <p:nvPr/>
        </p:nvSpPr>
        <p:spPr>
          <a:xfrm>
            <a:off x="4896825" y="3304400"/>
            <a:ext cx="199200" cy="179100"/>
          </a:xfrm>
          <a:prstGeom prst="ellipse">
            <a:avLst/>
          </a:prstGeom>
          <a:solidFill>
            <a:srgbClr val="7B6DAA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g126d7f28695_0_307"/>
          <p:cNvSpPr/>
          <p:nvPr/>
        </p:nvSpPr>
        <p:spPr>
          <a:xfrm>
            <a:off x="4896825" y="3650838"/>
            <a:ext cx="199200" cy="179100"/>
          </a:xfrm>
          <a:prstGeom prst="ellipse">
            <a:avLst/>
          </a:prstGeom>
          <a:solidFill>
            <a:srgbClr val="405FA6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g126d7f28695_0_307"/>
          <p:cNvSpPr/>
          <p:nvPr/>
        </p:nvSpPr>
        <p:spPr>
          <a:xfrm>
            <a:off x="7103150" y="4943625"/>
            <a:ext cx="4293900" cy="15462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g126d7f28695_0_307"/>
          <p:cNvSpPr/>
          <p:nvPr/>
        </p:nvSpPr>
        <p:spPr>
          <a:xfrm>
            <a:off x="488025" y="4932500"/>
            <a:ext cx="4293900" cy="15462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052" name="Google Shape;1052;g126d7f28695_0_307"/>
          <p:cNvGraphicFramePr/>
          <p:nvPr/>
        </p:nvGraphicFramePr>
        <p:xfrm>
          <a:off x="518781" y="4941540"/>
          <a:ext cx="4265375" cy="1546250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2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15,5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84,5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84,5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053" name="Google Shape;1053;g126d7f28695_0_307"/>
          <p:cNvGraphicFramePr/>
          <p:nvPr/>
        </p:nvGraphicFramePr>
        <p:xfrm>
          <a:off x="7117400" y="4932496"/>
          <a:ext cx="4265375" cy="1433675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2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13,8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13,8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24,1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75,9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75,9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6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54" name="Google Shape;1054;g126d7f28695_0_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7275" y="1266500"/>
            <a:ext cx="3392225" cy="3375493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g126d7f28695_0_307"/>
          <p:cNvSpPr/>
          <p:nvPr/>
        </p:nvSpPr>
        <p:spPr>
          <a:xfrm>
            <a:off x="10715713" y="2214975"/>
            <a:ext cx="199200" cy="179100"/>
          </a:xfrm>
          <a:prstGeom prst="ellipse">
            <a:avLst/>
          </a:prstGeom>
          <a:solidFill>
            <a:srgbClr val="145DA0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g126d7f28695_0_307"/>
          <p:cNvSpPr txBox="1"/>
          <p:nvPr/>
        </p:nvSpPr>
        <p:spPr>
          <a:xfrm>
            <a:off x="10947475" y="2536113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57" name="Google Shape;1057;g126d7f28695_0_307"/>
          <p:cNvSpPr txBox="1"/>
          <p:nvPr/>
        </p:nvSpPr>
        <p:spPr>
          <a:xfrm>
            <a:off x="10914900" y="2882550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58" name="Google Shape;1058;g126d7f28695_0_307"/>
          <p:cNvSpPr txBox="1"/>
          <p:nvPr/>
        </p:nvSpPr>
        <p:spPr>
          <a:xfrm>
            <a:off x="10904401" y="2119738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59" name="Google Shape;1059;g126d7f28695_0_307"/>
          <p:cNvSpPr/>
          <p:nvPr/>
        </p:nvSpPr>
        <p:spPr>
          <a:xfrm>
            <a:off x="10715725" y="2985450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g126d7f28695_0_307"/>
          <p:cNvSpPr/>
          <p:nvPr/>
        </p:nvSpPr>
        <p:spPr>
          <a:xfrm>
            <a:off x="10715713" y="2639000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g126d7f28695_0_307"/>
          <p:cNvSpPr txBox="1"/>
          <p:nvPr/>
        </p:nvSpPr>
        <p:spPr>
          <a:xfrm>
            <a:off x="10830013" y="3258100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62" name="Google Shape;1062;g126d7f28695_0_307"/>
          <p:cNvSpPr txBox="1"/>
          <p:nvPr/>
        </p:nvSpPr>
        <p:spPr>
          <a:xfrm>
            <a:off x="10853600" y="3604563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63" name="Google Shape;1063;g126d7f28695_0_307"/>
          <p:cNvSpPr/>
          <p:nvPr/>
        </p:nvSpPr>
        <p:spPr>
          <a:xfrm>
            <a:off x="10694725" y="3324813"/>
            <a:ext cx="199200" cy="179100"/>
          </a:xfrm>
          <a:prstGeom prst="ellipse">
            <a:avLst/>
          </a:prstGeom>
          <a:solidFill>
            <a:srgbClr val="7B6DAA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g126d7f28695_0_307"/>
          <p:cNvSpPr/>
          <p:nvPr/>
        </p:nvSpPr>
        <p:spPr>
          <a:xfrm>
            <a:off x="10694725" y="3671250"/>
            <a:ext cx="199200" cy="179100"/>
          </a:xfrm>
          <a:prstGeom prst="ellipse">
            <a:avLst/>
          </a:prstGeom>
          <a:solidFill>
            <a:srgbClr val="405FA6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g126d7f28695_0_307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6" name="Google Shape;1066;g126d7f28695_0_307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1067" name="Google Shape;1067;g126d7f28695_0_307"/>
          <p:cNvPicPr preferRelativeResize="0"/>
          <p:nvPr/>
        </p:nvPicPr>
        <p:blipFill rotWithShape="1">
          <a:blip r:embed="rId5">
            <a:alphaModFix/>
          </a:blip>
          <a:srcRect t="7680"/>
          <a:stretch/>
        </p:blipFill>
        <p:spPr>
          <a:xfrm>
            <a:off x="11285725" y="-4647"/>
            <a:ext cx="872400" cy="1195381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g126d7f28695_0_307"/>
          <p:cNvSpPr txBox="1"/>
          <p:nvPr/>
        </p:nvSpPr>
        <p:spPr>
          <a:xfrm>
            <a:off x="1076325" y="363400"/>
            <a:ext cx="4412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800" b="1">
                <a:latin typeface="Montserrat"/>
                <a:ea typeface="Montserrat"/>
                <a:cs typeface="Montserrat"/>
                <a:sym typeface="Montserrat"/>
              </a:rPr>
              <a:t>Niterói oferece uma boa variedade de locais e de oportunidades para praticar esportes náuticos</a:t>
            </a:r>
            <a:endParaRPr/>
          </a:p>
        </p:txBody>
      </p:sp>
      <p:pic>
        <p:nvPicPr>
          <p:cNvPr id="1069" name="Google Shape;1069;g126d7f28695_0_3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3325" y="1268500"/>
            <a:ext cx="3525900" cy="3554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127f5b59b21_5_44"/>
          <p:cNvSpPr txBox="1"/>
          <p:nvPr/>
        </p:nvSpPr>
        <p:spPr>
          <a:xfrm>
            <a:off x="2363625" y="1835150"/>
            <a:ext cx="127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10%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075" name="Google Shape;1075;g127f5b59b21_5_44"/>
          <p:cNvSpPr txBox="1"/>
          <p:nvPr/>
        </p:nvSpPr>
        <p:spPr>
          <a:xfrm>
            <a:off x="3026600" y="2062375"/>
            <a:ext cx="127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7%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076" name="Google Shape;1076;g127f5b59b21_5_44"/>
          <p:cNvSpPr txBox="1"/>
          <p:nvPr/>
        </p:nvSpPr>
        <p:spPr>
          <a:xfrm>
            <a:off x="1755200" y="2988800"/>
            <a:ext cx="127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83%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077" name="Google Shape;1077;g127f5b59b21_5_44"/>
          <p:cNvSpPr txBox="1"/>
          <p:nvPr/>
        </p:nvSpPr>
        <p:spPr>
          <a:xfrm>
            <a:off x="583275" y="352500"/>
            <a:ext cx="4490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000" b="1">
                <a:latin typeface="Montserrat"/>
                <a:ea typeface="Montserrat"/>
                <a:cs typeface="Montserrat"/>
                <a:sym typeface="Montserrat"/>
              </a:rPr>
              <a:t>Niterói tem variedade de serviços para quem deseja praticar esportes náuticos </a:t>
            </a:r>
            <a:endParaRPr sz="2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8" name="Google Shape;1078;g127f5b59b21_5_44"/>
          <p:cNvSpPr txBox="1"/>
          <p:nvPr/>
        </p:nvSpPr>
        <p:spPr>
          <a:xfrm>
            <a:off x="7291875" y="60475"/>
            <a:ext cx="498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9" name="Google Shape;1079;g127f5b59b21_5_44"/>
          <p:cNvSpPr txBox="1"/>
          <p:nvPr/>
        </p:nvSpPr>
        <p:spPr>
          <a:xfrm>
            <a:off x="6134600" y="4534550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080" name="Google Shape;1080;g127f5b59b21_5_44"/>
          <p:cNvSpPr/>
          <p:nvPr/>
        </p:nvSpPr>
        <p:spPr>
          <a:xfrm>
            <a:off x="7103138" y="4704213"/>
            <a:ext cx="4293900" cy="18555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g127f5b59b21_5_44"/>
          <p:cNvSpPr/>
          <p:nvPr/>
        </p:nvSpPr>
        <p:spPr>
          <a:xfrm>
            <a:off x="488013" y="4749288"/>
            <a:ext cx="4293900" cy="18555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082" name="Google Shape;1082;g127f5b59b21_5_44"/>
          <p:cNvGraphicFramePr/>
          <p:nvPr/>
        </p:nvGraphicFramePr>
        <p:xfrm>
          <a:off x="502288" y="4534532"/>
          <a:ext cx="4265375" cy="2033625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5450">
                <a:tc grid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27,6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27,6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27,6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34,5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65,5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65,5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83" name="Google Shape;1083;g127f5b59b21_5_44"/>
          <p:cNvGraphicFramePr/>
          <p:nvPr/>
        </p:nvGraphicFramePr>
        <p:xfrm>
          <a:off x="7235599" y="4374231"/>
          <a:ext cx="4064325" cy="2201825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5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5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3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6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6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4050">
                <a:tc grid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55,2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13,8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13,8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69,0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31,0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31,0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84" name="Google Shape;1084;g127f5b59b21_5_44"/>
          <p:cNvSpPr/>
          <p:nvPr/>
        </p:nvSpPr>
        <p:spPr>
          <a:xfrm>
            <a:off x="4917813" y="2194563"/>
            <a:ext cx="199200" cy="179100"/>
          </a:xfrm>
          <a:prstGeom prst="ellipse">
            <a:avLst/>
          </a:prstGeom>
          <a:solidFill>
            <a:srgbClr val="145DA0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g127f5b59b21_5_44"/>
          <p:cNvSpPr txBox="1"/>
          <p:nvPr/>
        </p:nvSpPr>
        <p:spPr>
          <a:xfrm>
            <a:off x="5149575" y="2515700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86" name="Google Shape;1086;g127f5b59b21_5_44"/>
          <p:cNvSpPr txBox="1"/>
          <p:nvPr/>
        </p:nvSpPr>
        <p:spPr>
          <a:xfrm>
            <a:off x="5117000" y="286213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87" name="Google Shape;1087;g127f5b59b21_5_44"/>
          <p:cNvSpPr txBox="1"/>
          <p:nvPr/>
        </p:nvSpPr>
        <p:spPr>
          <a:xfrm>
            <a:off x="5106501" y="2099325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88" name="Google Shape;1088;g127f5b59b21_5_44"/>
          <p:cNvSpPr/>
          <p:nvPr/>
        </p:nvSpPr>
        <p:spPr>
          <a:xfrm>
            <a:off x="4917825" y="2965038"/>
            <a:ext cx="199200" cy="179100"/>
          </a:xfrm>
          <a:prstGeom prst="ellipse">
            <a:avLst/>
          </a:prstGeom>
          <a:solidFill>
            <a:srgbClr val="3A0041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g127f5b59b21_5_44"/>
          <p:cNvSpPr/>
          <p:nvPr/>
        </p:nvSpPr>
        <p:spPr>
          <a:xfrm>
            <a:off x="4917813" y="2618588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g127f5b59b21_5_44"/>
          <p:cNvSpPr txBox="1"/>
          <p:nvPr/>
        </p:nvSpPr>
        <p:spPr>
          <a:xfrm>
            <a:off x="5032113" y="323768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91" name="Google Shape;1091;g127f5b59b21_5_44"/>
          <p:cNvSpPr txBox="1"/>
          <p:nvPr/>
        </p:nvSpPr>
        <p:spPr>
          <a:xfrm>
            <a:off x="5055700" y="358415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92" name="Google Shape;1092;g127f5b59b21_5_44"/>
          <p:cNvSpPr/>
          <p:nvPr/>
        </p:nvSpPr>
        <p:spPr>
          <a:xfrm>
            <a:off x="4896825" y="3304400"/>
            <a:ext cx="199200" cy="179100"/>
          </a:xfrm>
          <a:prstGeom prst="ellipse">
            <a:avLst/>
          </a:prstGeom>
          <a:solidFill>
            <a:srgbClr val="574882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g127f5b59b21_5_44"/>
          <p:cNvSpPr/>
          <p:nvPr/>
        </p:nvSpPr>
        <p:spPr>
          <a:xfrm>
            <a:off x="4896825" y="3650838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4" name="Google Shape;1094;g127f5b59b21_5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7689" y="1365925"/>
            <a:ext cx="3227210" cy="315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g127f5b59b21_5_44"/>
          <p:cNvSpPr/>
          <p:nvPr/>
        </p:nvSpPr>
        <p:spPr>
          <a:xfrm>
            <a:off x="11330238" y="2319513"/>
            <a:ext cx="199200" cy="179100"/>
          </a:xfrm>
          <a:prstGeom prst="ellipse">
            <a:avLst/>
          </a:prstGeom>
          <a:solidFill>
            <a:srgbClr val="4C254D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g127f5b59b21_5_44"/>
          <p:cNvSpPr txBox="1"/>
          <p:nvPr/>
        </p:nvSpPr>
        <p:spPr>
          <a:xfrm>
            <a:off x="11562000" y="2563075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97" name="Google Shape;1097;g127f5b59b21_5_44"/>
          <p:cNvSpPr txBox="1"/>
          <p:nvPr/>
        </p:nvSpPr>
        <p:spPr>
          <a:xfrm>
            <a:off x="11529425" y="2909513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98" name="Google Shape;1098;g127f5b59b21_5_44"/>
          <p:cNvSpPr txBox="1"/>
          <p:nvPr/>
        </p:nvSpPr>
        <p:spPr>
          <a:xfrm>
            <a:off x="11518926" y="2224275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099" name="Google Shape;1099;g127f5b59b21_5_44"/>
          <p:cNvSpPr/>
          <p:nvPr/>
        </p:nvSpPr>
        <p:spPr>
          <a:xfrm>
            <a:off x="11330250" y="3012413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g127f5b59b21_5_44"/>
          <p:cNvSpPr/>
          <p:nvPr/>
        </p:nvSpPr>
        <p:spPr>
          <a:xfrm>
            <a:off x="11330238" y="2665963"/>
            <a:ext cx="199200" cy="179100"/>
          </a:xfrm>
          <a:prstGeom prst="ellipse">
            <a:avLst/>
          </a:prstGeom>
          <a:solidFill>
            <a:srgbClr val="574882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g127f5b59b21_5_44"/>
          <p:cNvSpPr txBox="1"/>
          <p:nvPr/>
        </p:nvSpPr>
        <p:spPr>
          <a:xfrm>
            <a:off x="11444538" y="3285063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02" name="Google Shape;1102;g127f5b59b21_5_44"/>
          <p:cNvSpPr txBox="1"/>
          <p:nvPr/>
        </p:nvSpPr>
        <p:spPr>
          <a:xfrm>
            <a:off x="11468125" y="3631525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03" name="Google Shape;1103;g127f5b59b21_5_44"/>
          <p:cNvSpPr/>
          <p:nvPr/>
        </p:nvSpPr>
        <p:spPr>
          <a:xfrm>
            <a:off x="11309250" y="3351775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g127f5b59b21_5_44"/>
          <p:cNvSpPr/>
          <p:nvPr/>
        </p:nvSpPr>
        <p:spPr>
          <a:xfrm>
            <a:off x="11309250" y="3698213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g127f5b59b21_5_44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06" name="Google Shape;1106;g127f5b59b21_5_44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1107" name="Google Shape;1107;g127f5b59b21_5_44"/>
          <p:cNvSpPr txBox="1"/>
          <p:nvPr/>
        </p:nvSpPr>
        <p:spPr>
          <a:xfrm>
            <a:off x="6750625" y="385700"/>
            <a:ext cx="4490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000" b="1">
                <a:latin typeface="Montserrat"/>
                <a:ea typeface="Montserrat"/>
                <a:cs typeface="Montserrat"/>
                <a:sym typeface="Montserrat"/>
              </a:rPr>
              <a:t>Niterói tem preços acessíveis de serviços para quem deseja praticar esportes náuticos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08" name="Google Shape;1108;g127f5b59b21_5_44"/>
          <p:cNvPicPr preferRelativeResize="0"/>
          <p:nvPr/>
        </p:nvPicPr>
        <p:blipFill rotWithShape="1">
          <a:blip r:embed="rId5">
            <a:alphaModFix/>
          </a:blip>
          <a:srcRect t="7680"/>
          <a:stretch/>
        </p:blipFill>
        <p:spPr>
          <a:xfrm>
            <a:off x="11285725" y="-4647"/>
            <a:ext cx="872400" cy="11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g127f5b59b21_5_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6800" y="1327200"/>
            <a:ext cx="3273335" cy="318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127f5b59b21_5_83"/>
          <p:cNvSpPr txBox="1"/>
          <p:nvPr/>
        </p:nvSpPr>
        <p:spPr>
          <a:xfrm>
            <a:off x="2363625" y="1835150"/>
            <a:ext cx="127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10%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115" name="Google Shape;1115;g127f5b59b21_5_83"/>
          <p:cNvSpPr txBox="1"/>
          <p:nvPr/>
        </p:nvSpPr>
        <p:spPr>
          <a:xfrm>
            <a:off x="3026600" y="2062375"/>
            <a:ext cx="127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7%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116" name="Google Shape;1116;g127f5b59b21_5_83"/>
          <p:cNvSpPr txBox="1"/>
          <p:nvPr/>
        </p:nvSpPr>
        <p:spPr>
          <a:xfrm>
            <a:off x="1755200" y="2988800"/>
            <a:ext cx="127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83%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117" name="Google Shape;1117;g127f5b59b21_5_83"/>
          <p:cNvSpPr txBox="1"/>
          <p:nvPr/>
        </p:nvSpPr>
        <p:spPr>
          <a:xfrm>
            <a:off x="1095875" y="352500"/>
            <a:ext cx="40539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800" b="1">
                <a:latin typeface="Montserrat"/>
                <a:ea typeface="Montserrat"/>
                <a:cs typeface="Montserrat"/>
                <a:sym typeface="Montserrat"/>
              </a:rPr>
              <a:t>Em Niterói acontecem eventos esportivos de qualidade</a:t>
            </a:r>
            <a:endParaRPr sz="18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8" name="Google Shape;1118;g127f5b59b21_5_83"/>
          <p:cNvSpPr txBox="1"/>
          <p:nvPr/>
        </p:nvSpPr>
        <p:spPr>
          <a:xfrm>
            <a:off x="6134600" y="4534550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119" name="Google Shape;1119;g127f5b59b21_5_83"/>
          <p:cNvSpPr/>
          <p:nvPr/>
        </p:nvSpPr>
        <p:spPr>
          <a:xfrm>
            <a:off x="7103138" y="4704213"/>
            <a:ext cx="4293900" cy="18555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g127f5b59b21_5_83"/>
          <p:cNvSpPr/>
          <p:nvPr/>
        </p:nvSpPr>
        <p:spPr>
          <a:xfrm>
            <a:off x="488013" y="4749288"/>
            <a:ext cx="4293900" cy="18555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121" name="Google Shape;1121;g127f5b59b21_5_83"/>
          <p:cNvGraphicFramePr/>
          <p:nvPr/>
        </p:nvGraphicFramePr>
        <p:xfrm>
          <a:off x="471069" y="4534529"/>
          <a:ext cx="4275900" cy="2086950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9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5650">
                <a:tc gridSpan="6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7,0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7,0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7,0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14,0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7,0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21,1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77,6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78,9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98,3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Omisso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Sistema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122" name="Google Shape;1122;g127f5b59b21_5_83"/>
          <p:cNvGraphicFramePr/>
          <p:nvPr/>
        </p:nvGraphicFramePr>
        <p:xfrm>
          <a:off x="7172755" y="4471028"/>
          <a:ext cx="4148075" cy="2086925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6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0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1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1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5650">
                <a:tc gridSpan="6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17,2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17,5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17,5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28,1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70,7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71,9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98,3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Omisso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Sistema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123" name="Google Shape;1123;g127f5b59b21_5_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425" y="1068513"/>
            <a:ext cx="3349100" cy="3387578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g127f5b59b21_5_83"/>
          <p:cNvSpPr/>
          <p:nvPr/>
        </p:nvSpPr>
        <p:spPr>
          <a:xfrm>
            <a:off x="4624700" y="2309725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g127f5b59b21_5_83"/>
          <p:cNvSpPr txBox="1"/>
          <p:nvPr/>
        </p:nvSpPr>
        <p:spPr>
          <a:xfrm>
            <a:off x="4856463" y="2203000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26" name="Google Shape;1126;g127f5b59b21_5_83"/>
          <p:cNvSpPr txBox="1"/>
          <p:nvPr/>
        </p:nvSpPr>
        <p:spPr>
          <a:xfrm>
            <a:off x="4823888" y="254943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27" name="Google Shape;1127;g127f5b59b21_5_83"/>
          <p:cNvSpPr txBox="1"/>
          <p:nvPr/>
        </p:nvSpPr>
        <p:spPr>
          <a:xfrm>
            <a:off x="4813388" y="186420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28" name="Google Shape;1128;g127f5b59b21_5_83"/>
          <p:cNvSpPr/>
          <p:nvPr/>
        </p:nvSpPr>
        <p:spPr>
          <a:xfrm>
            <a:off x="4624713" y="3052650"/>
            <a:ext cx="199200" cy="179100"/>
          </a:xfrm>
          <a:prstGeom prst="ellipse">
            <a:avLst/>
          </a:prstGeom>
          <a:solidFill>
            <a:srgbClr val="3C5187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g127f5b59b21_5_83"/>
          <p:cNvSpPr/>
          <p:nvPr/>
        </p:nvSpPr>
        <p:spPr>
          <a:xfrm>
            <a:off x="4624700" y="2670738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g127f5b59b21_5_83"/>
          <p:cNvSpPr txBox="1"/>
          <p:nvPr/>
        </p:nvSpPr>
        <p:spPr>
          <a:xfrm>
            <a:off x="4815200" y="292498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31" name="Google Shape;1131;g127f5b59b21_5_83"/>
          <p:cNvSpPr txBox="1"/>
          <p:nvPr/>
        </p:nvSpPr>
        <p:spPr>
          <a:xfrm>
            <a:off x="4762587" y="334765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32" name="Google Shape;1132;g127f5b59b21_5_83"/>
          <p:cNvSpPr/>
          <p:nvPr/>
        </p:nvSpPr>
        <p:spPr>
          <a:xfrm>
            <a:off x="4624713" y="3426263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g127f5b59b21_5_83"/>
          <p:cNvSpPr/>
          <p:nvPr/>
        </p:nvSpPr>
        <p:spPr>
          <a:xfrm>
            <a:off x="4624713" y="1948738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g127f5b59b21_5_83"/>
          <p:cNvSpPr/>
          <p:nvPr/>
        </p:nvSpPr>
        <p:spPr>
          <a:xfrm>
            <a:off x="11018388" y="1902275"/>
            <a:ext cx="199200" cy="179100"/>
          </a:xfrm>
          <a:prstGeom prst="ellipse">
            <a:avLst/>
          </a:prstGeom>
          <a:solidFill>
            <a:srgbClr val="145DA0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g127f5b59b21_5_83"/>
          <p:cNvSpPr txBox="1"/>
          <p:nvPr/>
        </p:nvSpPr>
        <p:spPr>
          <a:xfrm>
            <a:off x="11250150" y="2223413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36" name="Google Shape;1136;g127f5b59b21_5_83"/>
          <p:cNvSpPr txBox="1"/>
          <p:nvPr/>
        </p:nvSpPr>
        <p:spPr>
          <a:xfrm>
            <a:off x="11217575" y="2569850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37" name="Google Shape;1137;g127f5b59b21_5_83"/>
          <p:cNvSpPr txBox="1"/>
          <p:nvPr/>
        </p:nvSpPr>
        <p:spPr>
          <a:xfrm>
            <a:off x="11207076" y="1807038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38" name="Google Shape;1138;g127f5b59b21_5_83"/>
          <p:cNvSpPr/>
          <p:nvPr/>
        </p:nvSpPr>
        <p:spPr>
          <a:xfrm>
            <a:off x="11018400" y="2672750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g127f5b59b21_5_83"/>
          <p:cNvSpPr/>
          <p:nvPr/>
        </p:nvSpPr>
        <p:spPr>
          <a:xfrm>
            <a:off x="11018388" y="2326300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g127f5b59b21_5_83"/>
          <p:cNvSpPr txBox="1"/>
          <p:nvPr/>
        </p:nvSpPr>
        <p:spPr>
          <a:xfrm>
            <a:off x="11132688" y="2945400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41" name="Google Shape;1141;g127f5b59b21_5_83"/>
          <p:cNvSpPr txBox="1"/>
          <p:nvPr/>
        </p:nvSpPr>
        <p:spPr>
          <a:xfrm>
            <a:off x="11156275" y="3291863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42" name="Google Shape;1142;g127f5b59b21_5_83"/>
          <p:cNvSpPr/>
          <p:nvPr/>
        </p:nvSpPr>
        <p:spPr>
          <a:xfrm>
            <a:off x="10997400" y="3012113"/>
            <a:ext cx="199200" cy="179100"/>
          </a:xfrm>
          <a:prstGeom prst="ellipse">
            <a:avLst/>
          </a:prstGeom>
          <a:solidFill>
            <a:srgbClr val="7B6DAA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g127f5b59b21_5_83"/>
          <p:cNvSpPr/>
          <p:nvPr/>
        </p:nvSpPr>
        <p:spPr>
          <a:xfrm>
            <a:off x="10997400" y="3358550"/>
            <a:ext cx="199200" cy="179100"/>
          </a:xfrm>
          <a:prstGeom prst="ellipse">
            <a:avLst/>
          </a:prstGeom>
          <a:solidFill>
            <a:srgbClr val="5F4E7E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g127f5b59b21_5_83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45" name="Google Shape;1145;g127f5b59b21_5_83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1146" name="Google Shape;1146;g127f5b59b21_5_83"/>
          <p:cNvPicPr preferRelativeResize="0"/>
          <p:nvPr/>
        </p:nvPicPr>
        <p:blipFill rotWithShape="1">
          <a:blip r:embed="rId5">
            <a:alphaModFix/>
          </a:blip>
          <a:srcRect t="7680"/>
          <a:stretch/>
        </p:blipFill>
        <p:spPr>
          <a:xfrm>
            <a:off x="11285725" y="-4647"/>
            <a:ext cx="872400" cy="1195381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g127f5b59b21_5_83"/>
          <p:cNvSpPr txBox="1"/>
          <p:nvPr/>
        </p:nvSpPr>
        <p:spPr>
          <a:xfrm>
            <a:off x="6627950" y="352500"/>
            <a:ext cx="48825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800" b="1">
                <a:latin typeface="Montserrat"/>
                <a:ea typeface="Montserrat"/>
                <a:cs typeface="Montserrat"/>
                <a:sym typeface="Montserrat"/>
              </a:rPr>
              <a:t>Acontecem vários eventos esportivos em Niterói</a:t>
            </a:r>
            <a:endParaRPr sz="18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48" name="Google Shape;1148;g127f5b59b21_5_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2750" y="1204125"/>
            <a:ext cx="3540350" cy="3188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3" name="Google Shape;1153;g127f5b59b21_5_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2850" y="1190725"/>
            <a:ext cx="3592180" cy="34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g127f5b59b21_5_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300" y="1400600"/>
            <a:ext cx="3431249" cy="3072248"/>
          </a:xfrm>
          <a:prstGeom prst="rect">
            <a:avLst/>
          </a:prstGeom>
          <a:noFill/>
          <a:ln>
            <a:noFill/>
          </a:ln>
        </p:spPr>
      </p:pic>
      <p:sp>
        <p:nvSpPr>
          <p:cNvPr id="1155" name="Google Shape;1155;g127f5b59b21_5_123"/>
          <p:cNvSpPr txBox="1"/>
          <p:nvPr/>
        </p:nvSpPr>
        <p:spPr>
          <a:xfrm>
            <a:off x="6759200" y="352500"/>
            <a:ext cx="4980000" cy="13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800" b="1">
                <a:latin typeface="Montserrat"/>
                <a:ea typeface="Montserrat"/>
                <a:cs typeface="Montserrat"/>
                <a:sym typeface="Montserrat"/>
              </a:rPr>
              <a:t>A cidade oferece boas opções de atividades históricas e culturais</a:t>
            </a:r>
            <a:endParaRPr sz="18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6" name="Google Shape;1156;g127f5b59b21_5_123"/>
          <p:cNvSpPr/>
          <p:nvPr/>
        </p:nvSpPr>
        <p:spPr>
          <a:xfrm>
            <a:off x="4917813" y="2194563"/>
            <a:ext cx="199200" cy="179100"/>
          </a:xfrm>
          <a:prstGeom prst="ellipse">
            <a:avLst/>
          </a:prstGeom>
          <a:solidFill>
            <a:srgbClr val="5F4E7E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g127f5b59b21_5_123"/>
          <p:cNvSpPr txBox="1"/>
          <p:nvPr/>
        </p:nvSpPr>
        <p:spPr>
          <a:xfrm>
            <a:off x="5149575" y="2515700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58" name="Google Shape;1158;g127f5b59b21_5_123"/>
          <p:cNvSpPr txBox="1"/>
          <p:nvPr/>
        </p:nvSpPr>
        <p:spPr>
          <a:xfrm>
            <a:off x="5117000" y="286213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59" name="Google Shape;1159;g127f5b59b21_5_123"/>
          <p:cNvSpPr txBox="1"/>
          <p:nvPr/>
        </p:nvSpPr>
        <p:spPr>
          <a:xfrm>
            <a:off x="5106501" y="2099325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60" name="Google Shape;1160;g127f5b59b21_5_123"/>
          <p:cNvSpPr/>
          <p:nvPr/>
        </p:nvSpPr>
        <p:spPr>
          <a:xfrm>
            <a:off x="4917825" y="2965038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g127f5b59b21_5_123"/>
          <p:cNvSpPr/>
          <p:nvPr/>
        </p:nvSpPr>
        <p:spPr>
          <a:xfrm>
            <a:off x="4917813" y="2618588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g127f5b59b21_5_123"/>
          <p:cNvSpPr txBox="1"/>
          <p:nvPr/>
        </p:nvSpPr>
        <p:spPr>
          <a:xfrm>
            <a:off x="5032113" y="323768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63" name="Google Shape;1163;g127f5b59b21_5_123"/>
          <p:cNvSpPr txBox="1"/>
          <p:nvPr/>
        </p:nvSpPr>
        <p:spPr>
          <a:xfrm>
            <a:off x="5055700" y="358415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64" name="Google Shape;1164;g127f5b59b21_5_123"/>
          <p:cNvSpPr/>
          <p:nvPr/>
        </p:nvSpPr>
        <p:spPr>
          <a:xfrm>
            <a:off x="4896825" y="3304400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g127f5b59b21_5_123"/>
          <p:cNvSpPr/>
          <p:nvPr/>
        </p:nvSpPr>
        <p:spPr>
          <a:xfrm>
            <a:off x="4896825" y="3650838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g127f5b59b21_5_123"/>
          <p:cNvSpPr/>
          <p:nvPr/>
        </p:nvSpPr>
        <p:spPr>
          <a:xfrm>
            <a:off x="7103138" y="4704213"/>
            <a:ext cx="4293900" cy="18555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g127f5b59b21_5_123"/>
          <p:cNvSpPr/>
          <p:nvPr/>
        </p:nvSpPr>
        <p:spPr>
          <a:xfrm>
            <a:off x="488013" y="4749288"/>
            <a:ext cx="4293900" cy="18555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168" name="Google Shape;1168;g127f5b59b21_5_123"/>
          <p:cNvGraphicFramePr/>
          <p:nvPr/>
        </p:nvGraphicFramePr>
        <p:xfrm>
          <a:off x="497031" y="4639629"/>
          <a:ext cx="4275900" cy="1984700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9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8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54,4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59,6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70,2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29,3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29,8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9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98,3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9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Omisso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Sistema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9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169" name="Google Shape;1169;g127f5b59b21_5_123"/>
          <p:cNvGraphicFramePr/>
          <p:nvPr/>
        </p:nvGraphicFramePr>
        <p:xfrm>
          <a:off x="7187369" y="4704213"/>
          <a:ext cx="4148075" cy="1855500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6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0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1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1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3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41,4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41,4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46,6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12,1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12,1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41,4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41,4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70" name="Google Shape;1170;g127f5b59b21_5_123"/>
          <p:cNvSpPr/>
          <p:nvPr/>
        </p:nvSpPr>
        <p:spPr>
          <a:xfrm>
            <a:off x="11206375" y="2533725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g127f5b59b21_5_123"/>
          <p:cNvSpPr txBox="1"/>
          <p:nvPr/>
        </p:nvSpPr>
        <p:spPr>
          <a:xfrm>
            <a:off x="11438138" y="2427000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72" name="Google Shape;1172;g127f5b59b21_5_123"/>
          <p:cNvSpPr txBox="1"/>
          <p:nvPr/>
        </p:nvSpPr>
        <p:spPr>
          <a:xfrm>
            <a:off x="11405563" y="277343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73" name="Google Shape;1173;g127f5b59b21_5_123"/>
          <p:cNvSpPr txBox="1"/>
          <p:nvPr/>
        </p:nvSpPr>
        <p:spPr>
          <a:xfrm>
            <a:off x="11395063" y="208820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74" name="Google Shape;1174;g127f5b59b21_5_123"/>
          <p:cNvSpPr/>
          <p:nvPr/>
        </p:nvSpPr>
        <p:spPr>
          <a:xfrm>
            <a:off x="11206388" y="3276650"/>
            <a:ext cx="199200" cy="179100"/>
          </a:xfrm>
          <a:prstGeom prst="ellipse">
            <a:avLst/>
          </a:prstGeom>
          <a:solidFill>
            <a:srgbClr val="3C5187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g127f5b59b21_5_123"/>
          <p:cNvSpPr/>
          <p:nvPr/>
        </p:nvSpPr>
        <p:spPr>
          <a:xfrm>
            <a:off x="11206375" y="2894738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g127f5b59b21_5_123"/>
          <p:cNvSpPr txBox="1"/>
          <p:nvPr/>
        </p:nvSpPr>
        <p:spPr>
          <a:xfrm>
            <a:off x="11396875" y="314898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77" name="Google Shape;1177;g127f5b59b21_5_123"/>
          <p:cNvSpPr txBox="1"/>
          <p:nvPr/>
        </p:nvSpPr>
        <p:spPr>
          <a:xfrm>
            <a:off x="11344262" y="357165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78" name="Google Shape;1178;g127f5b59b21_5_123"/>
          <p:cNvSpPr/>
          <p:nvPr/>
        </p:nvSpPr>
        <p:spPr>
          <a:xfrm>
            <a:off x="11206388" y="3650263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g127f5b59b21_5_123"/>
          <p:cNvSpPr/>
          <p:nvPr/>
        </p:nvSpPr>
        <p:spPr>
          <a:xfrm>
            <a:off x="11206388" y="2172738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g127f5b59b21_5_123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81" name="Google Shape;1181;g127f5b59b21_5_123"/>
          <p:cNvPicPr preferRelativeResize="0"/>
          <p:nvPr/>
        </p:nvPicPr>
        <p:blipFill rotWithShape="1">
          <a:blip r:embed="rId5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1182" name="Google Shape;1182;g127f5b59b21_5_123"/>
          <p:cNvPicPr preferRelativeResize="0"/>
          <p:nvPr/>
        </p:nvPicPr>
        <p:blipFill rotWithShape="1">
          <a:blip r:embed="rId6">
            <a:alphaModFix/>
          </a:blip>
          <a:srcRect t="7680"/>
          <a:stretch/>
        </p:blipFill>
        <p:spPr>
          <a:xfrm>
            <a:off x="11285725" y="-4647"/>
            <a:ext cx="872400" cy="1195381"/>
          </a:xfrm>
          <a:prstGeom prst="rect">
            <a:avLst/>
          </a:prstGeom>
          <a:noFill/>
          <a:ln>
            <a:noFill/>
          </a:ln>
        </p:spPr>
      </p:pic>
      <p:sp>
        <p:nvSpPr>
          <p:cNvPr id="1183" name="Google Shape;1183;g127f5b59b21_5_123"/>
          <p:cNvSpPr txBox="1"/>
          <p:nvPr/>
        </p:nvSpPr>
        <p:spPr>
          <a:xfrm>
            <a:off x="685315" y="200100"/>
            <a:ext cx="45327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800" b="1" dirty="0">
                <a:latin typeface="Montserrat"/>
                <a:ea typeface="Montserrat"/>
                <a:cs typeface="Montserrat"/>
                <a:sym typeface="Montserrat"/>
              </a:rPr>
              <a:t>Niterói possui atividades e instalações de entretenimento (teatros, cinemas, shopping, entre outros)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127bf09ba00_0_4"/>
          <p:cNvSpPr/>
          <p:nvPr/>
        </p:nvSpPr>
        <p:spPr>
          <a:xfrm>
            <a:off x="7011525" y="3513050"/>
            <a:ext cx="4265400" cy="17478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g127bf09ba00_0_4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90" name="Google Shape;1190;g127bf09ba00_0_4"/>
          <p:cNvPicPr preferRelativeResize="0"/>
          <p:nvPr/>
        </p:nvPicPr>
        <p:blipFill rotWithShape="1">
          <a:blip r:embed="rId3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1191" name="Google Shape;1191;g127bf09ba00_0_4"/>
          <p:cNvPicPr preferRelativeResize="0"/>
          <p:nvPr/>
        </p:nvPicPr>
        <p:blipFill rotWithShape="1">
          <a:blip r:embed="rId4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2" name="Google Shape;1192;g127bf09ba00_0_4"/>
          <p:cNvSpPr/>
          <p:nvPr/>
        </p:nvSpPr>
        <p:spPr>
          <a:xfrm>
            <a:off x="978388" y="3186238"/>
            <a:ext cx="199200" cy="179100"/>
          </a:xfrm>
          <a:prstGeom prst="ellipse">
            <a:avLst/>
          </a:prstGeom>
          <a:solidFill>
            <a:srgbClr val="3A0041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g127bf09ba00_0_4"/>
          <p:cNvSpPr txBox="1"/>
          <p:nvPr/>
        </p:nvSpPr>
        <p:spPr>
          <a:xfrm>
            <a:off x="1210150" y="3429800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94" name="Google Shape;1194;g127bf09ba00_0_4"/>
          <p:cNvSpPr txBox="1"/>
          <p:nvPr/>
        </p:nvSpPr>
        <p:spPr>
          <a:xfrm>
            <a:off x="1177575" y="377623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95" name="Google Shape;1195;g127bf09ba00_0_4"/>
          <p:cNvSpPr txBox="1"/>
          <p:nvPr/>
        </p:nvSpPr>
        <p:spPr>
          <a:xfrm>
            <a:off x="1167076" y="309100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96" name="Google Shape;1196;g127bf09ba00_0_4"/>
          <p:cNvSpPr/>
          <p:nvPr/>
        </p:nvSpPr>
        <p:spPr>
          <a:xfrm>
            <a:off x="978400" y="3879138"/>
            <a:ext cx="199200" cy="179100"/>
          </a:xfrm>
          <a:prstGeom prst="ellipse">
            <a:avLst/>
          </a:prstGeom>
          <a:solidFill>
            <a:srgbClr val="5F4E7E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g127bf09ba00_0_4"/>
          <p:cNvSpPr/>
          <p:nvPr/>
        </p:nvSpPr>
        <p:spPr>
          <a:xfrm>
            <a:off x="978388" y="3532688"/>
            <a:ext cx="199200" cy="179100"/>
          </a:xfrm>
          <a:prstGeom prst="ellipse">
            <a:avLst/>
          </a:prstGeom>
          <a:solidFill>
            <a:srgbClr val="63D5E4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g127bf09ba00_0_4"/>
          <p:cNvSpPr txBox="1"/>
          <p:nvPr/>
        </p:nvSpPr>
        <p:spPr>
          <a:xfrm>
            <a:off x="1156588" y="411558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199" name="Google Shape;1199;g127bf09ba00_0_4"/>
          <p:cNvSpPr txBox="1"/>
          <p:nvPr/>
        </p:nvSpPr>
        <p:spPr>
          <a:xfrm>
            <a:off x="1180175" y="446205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200" name="Google Shape;1200;g127bf09ba00_0_4"/>
          <p:cNvSpPr/>
          <p:nvPr/>
        </p:nvSpPr>
        <p:spPr>
          <a:xfrm>
            <a:off x="957400" y="4218500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g127bf09ba00_0_4"/>
          <p:cNvSpPr/>
          <p:nvPr/>
        </p:nvSpPr>
        <p:spPr>
          <a:xfrm>
            <a:off x="957400" y="4564938"/>
            <a:ext cx="199200" cy="179100"/>
          </a:xfrm>
          <a:prstGeom prst="ellipse">
            <a:avLst/>
          </a:prstGeom>
          <a:solidFill>
            <a:srgbClr val="5185A7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g127bf09ba00_0_4"/>
          <p:cNvSpPr txBox="1"/>
          <p:nvPr/>
        </p:nvSpPr>
        <p:spPr>
          <a:xfrm>
            <a:off x="1909351" y="499225"/>
            <a:ext cx="8373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Eu gosto do estilo de vida local que a cidade oferece</a:t>
            </a:r>
            <a:endParaRPr sz="3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3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203" name="Google Shape;1203;g127bf09ba00_0_4"/>
          <p:cNvGraphicFramePr/>
          <p:nvPr/>
        </p:nvGraphicFramePr>
        <p:xfrm>
          <a:off x="7025775" y="3186250"/>
          <a:ext cx="4265375" cy="2074600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9375">
                <a:tc grid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12,1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8,6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8,6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20,7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79,3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79,3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204" name="Google Shape;1204;g127bf09ba00_0_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3404" y="1542971"/>
            <a:ext cx="4656566" cy="485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9" name="Google Shape;1209;g127f5b59b21_3_257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11461753" y="617880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1210" name="Google Shape;1210;g127f5b59b21_3_257"/>
          <p:cNvSpPr/>
          <p:nvPr/>
        </p:nvSpPr>
        <p:spPr>
          <a:xfrm>
            <a:off x="2409350" y="1995450"/>
            <a:ext cx="7672500" cy="286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g127f5b59b21_3_257"/>
          <p:cNvSpPr txBox="1"/>
          <p:nvPr/>
        </p:nvSpPr>
        <p:spPr>
          <a:xfrm>
            <a:off x="2854200" y="2434700"/>
            <a:ext cx="6483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DETERMINANTES QUALIFICADORES E DE POTENCIALIZAÇÃO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2" name="Google Shape;1212;g127f5b59b21_3_257"/>
          <p:cNvSpPr/>
          <p:nvPr/>
        </p:nvSpPr>
        <p:spPr>
          <a:xfrm>
            <a:off x="3426370" y="4024375"/>
            <a:ext cx="5452500" cy="36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3" name="Google Shape;1213;g127f5b59b21_3_257"/>
          <p:cNvSpPr txBox="1"/>
          <p:nvPr/>
        </p:nvSpPr>
        <p:spPr>
          <a:xfrm>
            <a:off x="0" y="6457800"/>
            <a:ext cx="21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Acervo Canva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127f5b59b21_0_11"/>
          <p:cNvSpPr/>
          <p:nvPr/>
        </p:nvSpPr>
        <p:spPr>
          <a:xfrm>
            <a:off x="7103138" y="4704213"/>
            <a:ext cx="4293900" cy="1855500"/>
          </a:xfrm>
          <a:prstGeom prst="rect">
            <a:avLst/>
          </a:prstGeom>
          <a:solidFill>
            <a:srgbClr val="145D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g127f5b59b21_0_11"/>
          <p:cNvSpPr/>
          <p:nvPr/>
        </p:nvSpPr>
        <p:spPr>
          <a:xfrm>
            <a:off x="488013" y="4749288"/>
            <a:ext cx="4293900" cy="18555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g127f5b59b21_0_11"/>
          <p:cNvSpPr/>
          <p:nvPr/>
        </p:nvSpPr>
        <p:spPr>
          <a:xfrm>
            <a:off x="488013" y="4749288"/>
            <a:ext cx="4293900" cy="1855500"/>
          </a:xfrm>
          <a:prstGeom prst="rect">
            <a:avLst/>
          </a:prstGeom>
          <a:solidFill>
            <a:srgbClr val="145D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g127f5b59b21_0_11"/>
          <p:cNvSpPr txBox="1"/>
          <p:nvPr/>
        </p:nvSpPr>
        <p:spPr>
          <a:xfrm>
            <a:off x="6659600" y="3351975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7%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222" name="Google Shape;1222;g127f5b59b21_0_11"/>
          <p:cNvSpPr txBox="1"/>
          <p:nvPr/>
        </p:nvSpPr>
        <p:spPr>
          <a:xfrm>
            <a:off x="6179500" y="3292238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23" name="Google Shape;1223;g127f5b59b21_0_11"/>
          <p:cNvSpPr txBox="1"/>
          <p:nvPr/>
        </p:nvSpPr>
        <p:spPr>
          <a:xfrm>
            <a:off x="6230750" y="3413363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24" name="Google Shape;1224;g127f5b59b21_0_11"/>
          <p:cNvSpPr/>
          <p:nvPr/>
        </p:nvSpPr>
        <p:spPr>
          <a:xfrm>
            <a:off x="4464813" y="2220863"/>
            <a:ext cx="199200" cy="179100"/>
          </a:xfrm>
          <a:prstGeom prst="ellipse">
            <a:avLst/>
          </a:prstGeom>
          <a:solidFill>
            <a:srgbClr val="4C254D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g127f5b59b21_0_11"/>
          <p:cNvSpPr txBox="1"/>
          <p:nvPr/>
        </p:nvSpPr>
        <p:spPr>
          <a:xfrm>
            <a:off x="4696575" y="2464425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226" name="Google Shape;1226;g127f5b59b21_0_11"/>
          <p:cNvSpPr txBox="1"/>
          <p:nvPr/>
        </p:nvSpPr>
        <p:spPr>
          <a:xfrm>
            <a:off x="4664000" y="2810863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227" name="Google Shape;1227;g127f5b59b21_0_11"/>
          <p:cNvSpPr txBox="1"/>
          <p:nvPr/>
        </p:nvSpPr>
        <p:spPr>
          <a:xfrm>
            <a:off x="4653501" y="2125625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228" name="Google Shape;1228;g127f5b59b21_0_11"/>
          <p:cNvSpPr/>
          <p:nvPr/>
        </p:nvSpPr>
        <p:spPr>
          <a:xfrm>
            <a:off x="4464825" y="2913763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229" name="Google Shape;1229;g127f5b59b21_0_11"/>
          <p:cNvGraphicFramePr/>
          <p:nvPr/>
        </p:nvGraphicFramePr>
        <p:xfrm>
          <a:off x="502275" y="4475830"/>
          <a:ext cx="4265375" cy="2200150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7175">
                <a:tc grid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8,6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62,1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8,6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8,6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70,7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29,3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29,3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30" name="Google Shape;1230;g127f5b59b21_0_11"/>
          <p:cNvSpPr/>
          <p:nvPr/>
        </p:nvSpPr>
        <p:spPr>
          <a:xfrm>
            <a:off x="4464813" y="2567313"/>
            <a:ext cx="199200" cy="179100"/>
          </a:xfrm>
          <a:prstGeom prst="ellipse">
            <a:avLst/>
          </a:prstGeom>
          <a:solidFill>
            <a:srgbClr val="5F4E7E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g127f5b59b21_0_11"/>
          <p:cNvSpPr txBox="1"/>
          <p:nvPr/>
        </p:nvSpPr>
        <p:spPr>
          <a:xfrm>
            <a:off x="4579113" y="3186413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232" name="Google Shape;1232;g127f5b59b21_0_11"/>
          <p:cNvSpPr txBox="1"/>
          <p:nvPr/>
        </p:nvSpPr>
        <p:spPr>
          <a:xfrm>
            <a:off x="4602700" y="3532875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233" name="Google Shape;1233;g127f5b59b21_0_11"/>
          <p:cNvSpPr/>
          <p:nvPr/>
        </p:nvSpPr>
        <p:spPr>
          <a:xfrm>
            <a:off x="4443825" y="3253125"/>
            <a:ext cx="199200" cy="179100"/>
          </a:xfrm>
          <a:prstGeom prst="ellipse">
            <a:avLst/>
          </a:prstGeom>
          <a:solidFill>
            <a:srgbClr val="5185A7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g127f5b59b21_0_11"/>
          <p:cNvSpPr/>
          <p:nvPr/>
        </p:nvSpPr>
        <p:spPr>
          <a:xfrm>
            <a:off x="4443825" y="3599563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g127f5b59b21_0_11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6" name="Google Shape;1236;g127f5b59b21_0_11"/>
          <p:cNvPicPr preferRelativeResize="0"/>
          <p:nvPr/>
        </p:nvPicPr>
        <p:blipFill rotWithShape="1">
          <a:blip r:embed="rId3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1237" name="Google Shape;1237;g127f5b59b21_0_11"/>
          <p:cNvPicPr preferRelativeResize="0"/>
          <p:nvPr/>
        </p:nvPicPr>
        <p:blipFill rotWithShape="1">
          <a:blip r:embed="rId4">
            <a:alphaModFix/>
          </a:blip>
          <a:srcRect t="7680"/>
          <a:stretch/>
        </p:blipFill>
        <p:spPr>
          <a:xfrm>
            <a:off x="11285725" y="-4647"/>
            <a:ext cx="872400" cy="11953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38" name="Google Shape;1238;g127f5b59b21_0_11"/>
          <p:cNvGraphicFramePr/>
          <p:nvPr/>
        </p:nvGraphicFramePr>
        <p:xfrm>
          <a:off x="7106906" y="4357785"/>
          <a:ext cx="4286400" cy="2318150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2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7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7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7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7475">
                <a:tc grid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25,9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25,9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31,0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13,8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13,8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44,8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55,2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55,2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239" name="Google Shape;1239;g127f5b59b21_0_11"/>
          <p:cNvPicPr preferRelativeResize="0"/>
          <p:nvPr/>
        </p:nvPicPr>
        <p:blipFill rotWithShape="1">
          <a:blip r:embed="rId5">
            <a:alphaModFix/>
          </a:blip>
          <a:srcRect b="3707"/>
          <a:stretch/>
        </p:blipFill>
        <p:spPr>
          <a:xfrm>
            <a:off x="7638399" y="1509945"/>
            <a:ext cx="3192625" cy="2995580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g127f5b59b21_0_11"/>
          <p:cNvSpPr txBox="1"/>
          <p:nvPr/>
        </p:nvSpPr>
        <p:spPr>
          <a:xfrm>
            <a:off x="7051425" y="233300"/>
            <a:ext cx="42654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200" b="1">
                <a:latin typeface="Montserrat"/>
                <a:ea typeface="Montserrat"/>
                <a:cs typeface="Montserrat"/>
                <a:sym typeface="Montserrat"/>
              </a:rPr>
              <a:t>Niterói é uma cidade de fácil acesso por diferentes opções de transporte</a:t>
            </a:r>
            <a:endParaRPr sz="22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1" name="Google Shape;1241;g127f5b59b21_0_11"/>
          <p:cNvSpPr/>
          <p:nvPr/>
        </p:nvSpPr>
        <p:spPr>
          <a:xfrm>
            <a:off x="11266688" y="2264350"/>
            <a:ext cx="199200" cy="179100"/>
          </a:xfrm>
          <a:prstGeom prst="ellipse">
            <a:avLst/>
          </a:prstGeom>
          <a:solidFill>
            <a:srgbClr val="4C254D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g127f5b59b21_0_11"/>
          <p:cNvSpPr txBox="1"/>
          <p:nvPr/>
        </p:nvSpPr>
        <p:spPr>
          <a:xfrm>
            <a:off x="11498450" y="2507913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243" name="Google Shape;1243;g127f5b59b21_0_11"/>
          <p:cNvSpPr txBox="1"/>
          <p:nvPr/>
        </p:nvSpPr>
        <p:spPr>
          <a:xfrm>
            <a:off x="11465875" y="2854350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244" name="Google Shape;1244;g127f5b59b21_0_11"/>
          <p:cNvSpPr txBox="1"/>
          <p:nvPr/>
        </p:nvSpPr>
        <p:spPr>
          <a:xfrm>
            <a:off x="11455376" y="2169113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245" name="Google Shape;1245;g127f5b59b21_0_11"/>
          <p:cNvSpPr/>
          <p:nvPr/>
        </p:nvSpPr>
        <p:spPr>
          <a:xfrm>
            <a:off x="11266700" y="2957250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g127f5b59b21_0_11"/>
          <p:cNvSpPr/>
          <p:nvPr/>
        </p:nvSpPr>
        <p:spPr>
          <a:xfrm>
            <a:off x="11266688" y="2610800"/>
            <a:ext cx="199200" cy="179100"/>
          </a:xfrm>
          <a:prstGeom prst="ellipse">
            <a:avLst/>
          </a:prstGeom>
          <a:solidFill>
            <a:srgbClr val="5F4E7E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g127f5b59b21_0_11"/>
          <p:cNvSpPr txBox="1"/>
          <p:nvPr/>
        </p:nvSpPr>
        <p:spPr>
          <a:xfrm>
            <a:off x="11380988" y="3229900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248" name="Google Shape;1248;g127f5b59b21_0_11"/>
          <p:cNvSpPr txBox="1"/>
          <p:nvPr/>
        </p:nvSpPr>
        <p:spPr>
          <a:xfrm>
            <a:off x="11404575" y="3576363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249" name="Google Shape;1249;g127f5b59b21_0_11"/>
          <p:cNvSpPr/>
          <p:nvPr/>
        </p:nvSpPr>
        <p:spPr>
          <a:xfrm>
            <a:off x="11245700" y="3296613"/>
            <a:ext cx="199200" cy="179100"/>
          </a:xfrm>
          <a:prstGeom prst="ellipse">
            <a:avLst/>
          </a:prstGeom>
          <a:solidFill>
            <a:srgbClr val="5185A7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g127f5b59b21_0_11"/>
          <p:cNvSpPr/>
          <p:nvPr/>
        </p:nvSpPr>
        <p:spPr>
          <a:xfrm>
            <a:off x="11245700" y="3643050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51" name="Google Shape;1251;g127f5b59b21_0_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4512" y="1494200"/>
            <a:ext cx="3140926" cy="3210024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g127f5b59b21_0_11"/>
          <p:cNvSpPr txBox="1"/>
          <p:nvPr/>
        </p:nvSpPr>
        <p:spPr>
          <a:xfrm>
            <a:off x="688800" y="233825"/>
            <a:ext cx="50226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200" b="1">
                <a:latin typeface="Montserrat"/>
                <a:ea typeface="Montserrat"/>
                <a:cs typeface="Montserrat"/>
                <a:sym typeface="Montserrat"/>
              </a:rPr>
              <a:t>Os preços dos serviços de transporte para Niterói são acessíveis</a:t>
            </a:r>
            <a:endParaRPr sz="22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127bf09b75a_0_183"/>
          <p:cNvSpPr/>
          <p:nvPr/>
        </p:nvSpPr>
        <p:spPr>
          <a:xfrm>
            <a:off x="7103138" y="4704213"/>
            <a:ext cx="4293900" cy="1855500"/>
          </a:xfrm>
          <a:prstGeom prst="rect">
            <a:avLst/>
          </a:prstGeom>
          <a:solidFill>
            <a:srgbClr val="145D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g127bf09b75a_0_183"/>
          <p:cNvSpPr/>
          <p:nvPr/>
        </p:nvSpPr>
        <p:spPr>
          <a:xfrm>
            <a:off x="488013" y="4749288"/>
            <a:ext cx="4293900" cy="18555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g127bf09b75a_0_183"/>
          <p:cNvSpPr txBox="1"/>
          <p:nvPr/>
        </p:nvSpPr>
        <p:spPr>
          <a:xfrm>
            <a:off x="688800" y="233825"/>
            <a:ext cx="5022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200" b="1">
                <a:latin typeface="Montserrat"/>
                <a:ea typeface="Montserrat"/>
                <a:cs typeface="Montserrat"/>
                <a:sym typeface="Montserrat"/>
              </a:rPr>
              <a:t>Os preços dos serviços de hospedagem em Niterói são acessíveis</a:t>
            </a:r>
            <a:endParaRPr sz="2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0" name="Google Shape;1260;g127bf09b75a_0_183"/>
          <p:cNvSpPr/>
          <p:nvPr/>
        </p:nvSpPr>
        <p:spPr>
          <a:xfrm>
            <a:off x="488013" y="4749288"/>
            <a:ext cx="4293900" cy="1855500"/>
          </a:xfrm>
          <a:prstGeom prst="rect">
            <a:avLst/>
          </a:prstGeom>
          <a:solidFill>
            <a:srgbClr val="145D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g127bf09b75a_0_183"/>
          <p:cNvSpPr txBox="1"/>
          <p:nvPr/>
        </p:nvSpPr>
        <p:spPr>
          <a:xfrm>
            <a:off x="6659600" y="3351975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7%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262" name="Google Shape;1262;g127bf09b75a_0_183"/>
          <p:cNvSpPr txBox="1"/>
          <p:nvPr/>
        </p:nvSpPr>
        <p:spPr>
          <a:xfrm>
            <a:off x="6179500" y="3292238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63" name="Google Shape;1263;g127bf09b75a_0_183"/>
          <p:cNvSpPr txBox="1"/>
          <p:nvPr/>
        </p:nvSpPr>
        <p:spPr>
          <a:xfrm>
            <a:off x="6230750" y="3413363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64" name="Google Shape;1264;g127bf09b75a_0_183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5" name="Google Shape;1265;g127bf09b75a_0_183"/>
          <p:cNvPicPr preferRelativeResize="0"/>
          <p:nvPr/>
        </p:nvPicPr>
        <p:blipFill rotWithShape="1">
          <a:blip r:embed="rId3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1266" name="Google Shape;1266;g127bf09b75a_0_183"/>
          <p:cNvPicPr preferRelativeResize="0"/>
          <p:nvPr/>
        </p:nvPicPr>
        <p:blipFill rotWithShape="1">
          <a:blip r:embed="rId4">
            <a:alphaModFix/>
          </a:blip>
          <a:srcRect t="7680"/>
          <a:stretch/>
        </p:blipFill>
        <p:spPr>
          <a:xfrm>
            <a:off x="11285725" y="-4647"/>
            <a:ext cx="872400" cy="1195381"/>
          </a:xfrm>
          <a:prstGeom prst="rect">
            <a:avLst/>
          </a:prstGeom>
          <a:noFill/>
          <a:ln>
            <a:noFill/>
          </a:ln>
        </p:spPr>
      </p:pic>
      <p:sp>
        <p:nvSpPr>
          <p:cNvPr id="1267" name="Google Shape;1267;g127bf09b75a_0_183"/>
          <p:cNvSpPr txBox="1"/>
          <p:nvPr/>
        </p:nvSpPr>
        <p:spPr>
          <a:xfrm>
            <a:off x="7051425" y="233300"/>
            <a:ext cx="4265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200" b="1">
                <a:latin typeface="Montserrat"/>
                <a:ea typeface="Montserrat"/>
                <a:cs typeface="Montserrat"/>
                <a:sym typeface="Montserrat"/>
              </a:rPr>
              <a:t>Os preços dos restaurantes em Niterói são acessíveis</a:t>
            </a:r>
            <a:endParaRPr sz="2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268" name="Google Shape;1268;g127bf09b75a_0_183"/>
          <p:cNvGraphicFramePr/>
          <p:nvPr/>
        </p:nvGraphicFramePr>
        <p:xfrm>
          <a:off x="502288" y="4357782"/>
          <a:ext cx="4265375" cy="2302700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5700">
                <a:tc grid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13,8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41,4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41,4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55,2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24,1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24,1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79,3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20,7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20,7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69" name="Google Shape;1269;g127bf09b75a_0_183"/>
          <p:cNvGraphicFramePr/>
          <p:nvPr/>
        </p:nvGraphicFramePr>
        <p:xfrm>
          <a:off x="7117420" y="4357763"/>
          <a:ext cx="4265375" cy="2246975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9425">
                <a:tc grid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8,6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8,6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8,6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12,1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12,1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20,7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13,8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13,8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34,5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36,2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36,2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70,7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29,3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29,3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270" name="Google Shape;1270;g127bf09b75a_0_1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7225" y="1413769"/>
            <a:ext cx="3342100" cy="327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g127bf09b75a_0_1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6475" y="1428000"/>
            <a:ext cx="3319224" cy="3021172"/>
          </a:xfrm>
          <a:prstGeom prst="rect">
            <a:avLst/>
          </a:prstGeom>
          <a:noFill/>
          <a:ln>
            <a:noFill/>
          </a:ln>
        </p:spPr>
      </p:pic>
      <p:sp>
        <p:nvSpPr>
          <p:cNvPr id="1272" name="Google Shape;1272;g127bf09b75a_0_183"/>
          <p:cNvSpPr/>
          <p:nvPr/>
        </p:nvSpPr>
        <p:spPr>
          <a:xfrm>
            <a:off x="10997588" y="2146638"/>
            <a:ext cx="199200" cy="179100"/>
          </a:xfrm>
          <a:prstGeom prst="ellipse">
            <a:avLst/>
          </a:prstGeom>
          <a:solidFill>
            <a:srgbClr val="4C254D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g127bf09b75a_0_183"/>
          <p:cNvSpPr txBox="1"/>
          <p:nvPr/>
        </p:nvSpPr>
        <p:spPr>
          <a:xfrm>
            <a:off x="11229350" y="2390200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274" name="Google Shape;1274;g127bf09b75a_0_183"/>
          <p:cNvSpPr txBox="1"/>
          <p:nvPr/>
        </p:nvSpPr>
        <p:spPr>
          <a:xfrm>
            <a:off x="11196775" y="273663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275" name="Google Shape;1275;g127bf09b75a_0_183"/>
          <p:cNvSpPr txBox="1"/>
          <p:nvPr/>
        </p:nvSpPr>
        <p:spPr>
          <a:xfrm>
            <a:off x="11186276" y="205140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276" name="Google Shape;1276;g127bf09b75a_0_183"/>
          <p:cNvSpPr/>
          <p:nvPr/>
        </p:nvSpPr>
        <p:spPr>
          <a:xfrm>
            <a:off x="10997600" y="2839538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g127bf09b75a_0_183"/>
          <p:cNvSpPr/>
          <p:nvPr/>
        </p:nvSpPr>
        <p:spPr>
          <a:xfrm>
            <a:off x="10997588" y="2493088"/>
            <a:ext cx="199200" cy="179100"/>
          </a:xfrm>
          <a:prstGeom prst="ellipse">
            <a:avLst/>
          </a:prstGeom>
          <a:solidFill>
            <a:srgbClr val="5F4E7E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g127bf09b75a_0_183"/>
          <p:cNvSpPr txBox="1"/>
          <p:nvPr/>
        </p:nvSpPr>
        <p:spPr>
          <a:xfrm>
            <a:off x="11111888" y="311218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279" name="Google Shape;1279;g127bf09b75a_0_183"/>
          <p:cNvSpPr txBox="1"/>
          <p:nvPr/>
        </p:nvSpPr>
        <p:spPr>
          <a:xfrm>
            <a:off x="11135475" y="345865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280" name="Google Shape;1280;g127bf09b75a_0_183"/>
          <p:cNvSpPr/>
          <p:nvPr/>
        </p:nvSpPr>
        <p:spPr>
          <a:xfrm>
            <a:off x="10976600" y="3178900"/>
            <a:ext cx="199200" cy="179100"/>
          </a:xfrm>
          <a:prstGeom prst="ellipse">
            <a:avLst/>
          </a:prstGeom>
          <a:solidFill>
            <a:srgbClr val="5185A7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g127bf09b75a_0_183"/>
          <p:cNvSpPr/>
          <p:nvPr/>
        </p:nvSpPr>
        <p:spPr>
          <a:xfrm>
            <a:off x="10976600" y="3525338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g127bf09b75a_0_183"/>
          <p:cNvSpPr/>
          <p:nvPr/>
        </p:nvSpPr>
        <p:spPr>
          <a:xfrm>
            <a:off x="4464813" y="2297063"/>
            <a:ext cx="199200" cy="179100"/>
          </a:xfrm>
          <a:prstGeom prst="ellipse">
            <a:avLst/>
          </a:prstGeom>
          <a:solidFill>
            <a:srgbClr val="4C254D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g127bf09b75a_0_183"/>
          <p:cNvSpPr txBox="1"/>
          <p:nvPr/>
        </p:nvSpPr>
        <p:spPr>
          <a:xfrm>
            <a:off x="4696575" y="2540625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284" name="Google Shape;1284;g127bf09b75a_0_183"/>
          <p:cNvSpPr txBox="1"/>
          <p:nvPr/>
        </p:nvSpPr>
        <p:spPr>
          <a:xfrm>
            <a:off x="4664000" y="2887063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285" name="Google Shape;1285;g127bf09b75a_0_183"/>
          <p:cNvSpPr txBox="1"/>
          <p:nvPr/>
        </p:nvSpPr>
        <p:spPr>
          <a:xfrm>
            <a:off x="4653501" y="2201825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286" name="Google Shape;1286;g127bf09b75a_0_183"/>
          <p:cNvSpPr/>
          <p:nvPr/>
        </p:nvSpPr>
        <p:spPr>
          <a:xfrm>
            <a:off x="4464825" y="2989963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g127bf09b75a_0_183"/>
          <p:cNvSpPr/>
          <p:nvPr/>
        </p:nvSpPr>
        <p:spPr>
          <a:xfrm>
            <a:off x="4464813" y="2643513"/>
            <a:ext cx="199200" cy="179100"/>
          </a:xfrm>
          <a:prstGeom prst="ellipse">
            <a:avLst/>
          </a:prstGeom>
          <a:solidFill>
            <a:srgbClr val="5F4E7E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g127bf09b75a_0_183"/>
          <p:cNvSpPr txBox="1"/>
          <p:nvPr/>
        </p:nvSpPr>
        <p:spPr>
          <a:xfrm>
            <a:off x="4579113" y="3262613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289" name="Google Shape;1289;g127bf09b75a_0_183"/>
          <p:cNvSpPr txBox="1"/>
          <p:nvPr/>
        </p:nvSpPr>
        <p:spPr>
          <a:xfrm>
            <a:off x="4602700" y="3609075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290" name="Google Shape;1290;g127bf09b75a_0_183"/>
          <p:cNvSpPr/>
          <p:nvPr/>
        </p:nvSpPr>
        <p:spPr>
          <a:xfrm>
            <a:off x="4443825" y="3329325"/>
            <a:ext cx="199200" cy="179100"/>
          </a:xfrm>
          <a:prstGeom prst="ellipse">
            <a:avLst/>
          </a:prstGeom>
          <a:solidFill>
            <a:srgbClr val="5185A7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g127bf09b75a_0_183"/>
          <p:cNvSpPr/>
          <p:nvPr/>
        </p:nvSpPr>
        <p:spPr>
          <a:xfrm>
            <a:off x="4443825" y="3675763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g127bf09b75a_0_127"/>
          <p:cNvSpPr/>
          <p:nvPr/>
        </p:nvSpPr>
        <p:spPr>
          <a:xfrm>
            <a:off x="7011513" y="3560588"/>
            <a:ext cx="4293900" cy="18555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g127bf09b75a_0_127"/>
          <p:cNvSpPr/>
          <p:nvPr/>
        </p:nvSpPr>
        <p:spPr>
          <a:xfrm>
            <a:off x="7011525" y="3513051"/>
            <a:ext cx="4293900" cy="19506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g127bf09b75a_0_127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9" name="Google Shape;1299;g127bf09b75a_0_127"/>
          <p:cNvPicPr preferRelativeResize="0"/>
          <p:nvPr/>
        </p:nvPicPr>
        <p:blipFill rotWithShape="1">
          <a:blip r:embed="rId3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1300" name="Google Shape;1300;g127bf09b75a_0_127"/>
          <p:cNvPicPr preferRelativeResize="0"/>
          <p:nvPr/>
        </p:nvPicPr>
        <p:blipFill rotWithShape="1">
          <a:blip r:embed="rId4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g127bf09b75a_0_127"/>
          <p:cNvSpPr/>
          <p:nvPr/>
        </p:nvSpPr>
        <p:spPr>
          <a:xfrm>
            <a:off x="978388" y="3186238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g127bf09b75a_0_127"/>
          <p:cNvSpPr txBox="1"/>
          <p:nvPr/>
        </p:nvSpPr>
        <p:spPr>
          <a:xfrm>
            <a:off x="1210150" y="3429800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303" name="Google Shape;1303;g127bf09b75a_0_127"/>
          <p:cNvSpPr txBox="1"/>
          <p:nvPr/>
        </p:nvSpPr>
        <p:spPr>
          <a:xfrm>
            <a:off x="1177575" y="377623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304" name="Google Shape;1304;g127bf09b75a_0_127"/>
          <p:cNvSpPr txBox="1"/>
          <p:nvPr/>
        </p:nvSpPr>
        <p:spPr>
          <a:xfrm>
            <a:off x="1167076" y="309100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305" name="Google Shape;1305;g127bf09b75a_0_127"/>
          <p:cNvSpPr/>
          <p:nvPr/>
        </p:nvSpPr>
        <p:spPr>
          <a:xfrm>
            <a:off x="978400" y="3879138"/>
            <a:ext cx="199200" cy="179100"/>
          </a:xfrm>
          <a:prstGeom prst="ellipse">
            <a:avLst/>
          </a:prstGeom>
          <a:solidFill>
            <a:srgbClr val="3C5187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g127bf09b75a_0_127"/>
          <p:cNvSpPr/>
          <p:nvPr/>
        </p:nvSpPr>
        <p:spPr>
          <a:xfrm>
            <a:off x="978388" y="3532688"/>
            <a:ext cx="199200" cy="179100"/>
          </a:xfrm>
          <a:prstGeom prst="ellipse">
            <a:avLst/>
          </a:prstGeom>
          <a:solidFill>
            <a:srgbClr val="4C254D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g127bf09b75a_0_127"/>
          <p:cNvSpPr txBox="1"/>
          <p:nvPr/>
        </p:nvSpPr>
        <p:spPr>
          <a:xfrm>
            <a:off x="1156588" y="411558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308" name="Google Shape;1308;g127bf09b75a_0_127"/>
          <p:cNvSpPr txBox="1"/>
          <p:nvPr/>
        </p:nvSpPr>
        <p:spPr>
          <a:xfrm>
            <a:off x="1180175" y="446205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309" name="Google Shape;1309;g127bf09b75a_0_127"/>
          <p:cNvSpPr/>
          <p:nvPr/>
        </p:nvSpPr>
        <p:spPr>
          <a:xfrm>
            <a:off x="957400" y="4218500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g127bf09b75a_0_127"/>
          <p:cNvSpPr/>
          <p:nvPr/>
        </p:nvSpPr>
        <p:spPr>
          <a:xfrm>
            <a:off x="957400" y="4564938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g127bf09b75a_0_127"/>
          <p:cNvSpPr txBox="1"/>
          <p:nvPr/>
        </p:nvSpPr>
        <p:spPr>
          <a:xfrm>
            <a:off x="1909351" y="499225"/>
            <a:ext cx="8373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 segurança local para os visitantes é boa</a:t>
            </a:r>
            <a:endParaRPr sz="3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3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312" name="Google Shape;1312;g127bf09b75a_0_127"/>
          <p:cNvGraphicFramePr/>
          <p:nvPr/>
        </p:nvGraphicFramePr>
        <p:xfrm>
          <a:off x="7011515" y="3032902"/>
          <a:ext cx="4265275" cy="2542325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8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1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3350">
                <a:tc grid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13,8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13,8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19,0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27,6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27,6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46,6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3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313" name="Google Shape;1313;g127bf09b75a_0_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1662" y="1689400"/>
            <a:ext cx="4733440" cy="468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Google Shape;1318;g127f5b59b21_3_281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11461753" y="617880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1319" name="Google Shape;1319;g127f5b59b21_3_281"/>
          <p:cNvSpPr/>
          <p:nvPr/>
        </p:nvSpPr>
        <p:spPr>
          <a:xfrm>
            <a:off x="2409350" y="1995450"/>
            <a:ext cx="7672500" cy="286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g127f5b59b21_3_281"/>
          <p:cNvSpPr txBox="1"/>
          <p:nvPr/>
        </p:nvSpPr>
        <p:spPr>
          <a:xfrm>
            <a:off x="2854200" y="2891900"/>
            <a:ext cx="6483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FATORES E RECURSOS 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SUPORTE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1" name="Google Shape;1321;g127f5b59b21_3_281"/>
          <p:cNvSpPr/>
          <p:nvPr/>
        </p:nvSpPr>
        <p:spPr>
          <a:xfrm>
            <a:off x="3426370" y="4024375"/>
            <a:ext cx="5452500" cy="36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2" name="Google Shape;1322;g127f5b59b21_3_281"/>
          <p:cNvSpPr txBox="1"/>
          <p:nvPr/>
        </p:nvSpPr>
        <p:spPr>
          <a:xfrm>
            <a:off x="0" y="6457800"/>
            <a:ext cx="21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Acervo Canva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69b5c4828_1_342"/>
          <p:cNvSpPr/>
          <p:nvPr/>
        </p:nvSpPr>
        <p:spPr>
          <a:xfrm>
            <a:off x="0" y="5751100"/>
            <a:ext cx="2850600" cy="36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1269b5c4828_1_342"/>
          <p:cNvSpPr txBox="1"/>
          <p:nvPr/>
        </p:nvSpPr>
        <p:spPr>
          <a:xfrm>
            <a:off x="2255450" y="5075475"/>
            <a:ext cx="1129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sz="3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g1269b5c4828_1_342"/>
          <p:cNvSpPr txBox="1"/>
          <p:nvPr/>
        </p:nvSpPr>
        <p:spPr>
          <a:xfrm>
            <a:off x="3433625" y="5213775"/>
            <a:ext cx="44424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METODOLOGIA</a:t>
            </a:r>
            <a:endParaRPr sz="29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7" name="Google Shape;137;g1269b5c4828_1_342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11461753" y="617880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138" name="Google Shape;138;g1269b5c4828_1_342"/>
          <p:cNvSpPr txBox="1"/>
          <p:nvPr/>
        </p:nvSpPr>
        <p:spPr>
          <a:xfrm>
            <a:off x="0" y="6457800"/>
            <a:ext cx="21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Acervo Canva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127bf09b75a_0_153"/>
          <p:cNvSpPr/>
          <p:nvPr/>
        </p:nvSpPr>
        <p:spPr>
          <a:xfrm>
            <a:off x="7011513" y="3560588"/>
            <a:ext cx="4293900" cy="18555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g127bf09b75a_0_153"/>
          <p:cNvSpPr/>
          <p:nvPr/>
        </p:nvSpPr>
        <p:spPr>
          <a:xfrm>
            <a:off x="7011525" y="3513051"/>
            <a:ext cx="4293900" cy="19506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g127bf09b75a_0_153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30" name="Google Shape;1330;g127bf09b75a_0_153"/>
          <p:cNvPicPr preferRelativeResize="0"/>
          <p:nvPr/>
        </p:nvPicPr>
        <p:blipFill rotWithShape="1">
          <a:blip r:embed="rId3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1331" name="Google Shape;1331;g127bf09b75a_0_153"/>
          <p:cNvPicPr preferRelativeResize="0"/>
          <p:nvPr/>
        </p:nvPicPr>
        <p:blipFill rotWithShape="1">
          <a:blip r:embed="rId4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2" name="Google Shape;1332;g127bf09b75a_0_153"/>
          <p:cNvSpPr txBox="1"/>
          <p:nvPr/>
        </p:nvSpPr>
        <p:spPr>
          <a:xfrm>
            <a:off x="7592775" y="5765150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7%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333" name="Google Shape;1333;g127bf09b75a_0_153"/>
          <p:cNvSpPr txBox="1"/>
          <p:nvPr/>
        </p:nvSpPr>
        <p:spPr>
          <a:xfrm>
            <a:off x="7112675" y="5705413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34" name="Google Shape;1334;g127bf09b75a_0_153"/>
          <p:cNvSpPr txBox="1"/>
          <p:nvPr/>
        </p:nvSpPr>
        <p:spPr>
          <a:xfrm>
            <a:off x="6614775" y="6134450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35" name="Google Shape;1335;g127bf09b75a_0_153"/>
          <p:cNvSpPr/>
          <p:nvPr/>
        </p:nvSpPr>
        <p:spPr>
          <a:xfrm>
            <a:off x="978388" y="3186238"/>
            <a:ext cx="199200" cy="179100"/>
          </a:xfrm>
          <a:prstGeom prst="ellipse">
            <a:avLst/>
          </a:prstGeom>
          <a:solidFill>
            <a:srgbClr val="2D8CCE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g127bf09b75a_0_153"/>
          <p:cNvSpPr txBox="1"/>
          <p:nvPr/>
        </p:nvSpPr>
        <p:spPr>
          <a:xfrm>
            <a:off x="1210150" y="3429800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337" name="Google Shape;1337;g127bf09b75a_0_153"/>
          <p:cNvSpPr txBox="1"/>
          <p:nvPr/>
        </p:nvSpPr>
        <p:spPr>
          <a:xfrm>
            <a:off x="1177575" y="377623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338" name="Google Shape;1338;g127bf09b75a_0_153"/>
          <p:cNvSpPr txBox="1"/>
          <p:nvPr/>
        </p:nvSpPr>
        <p:spPr>
          <a:xfrm>
            <a:off x="1167076" y="309100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339" name="Google Shape;1339;g127bf09b75a_0_153"/>
          <p:cNvSpPr/>
          <p:nvPr/>
        </p:nvSpPr>
        <p:spPr>
          <a:xfrm>
            <a:off x="978400" y="3879138"/>
            <a:ext cx="199200" cy="179100"/>
          </a:xfrm>
          <a:prstGeom prst="ellipse">
            <a:avLst/>
          </a:prstGeom>
          <a:solidFill>
            <a:srgbClr val="4C254D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g127bf09b75a_0_153"/>
          <p:cNvSpPr/>
          <p:nvPr/>
        </p:nvSpPr>
        <p:spPr>
          <a:xfrm>
            <a:off x="978388" y="3532688"/>
            <a:ext cx="199200" cy="179100"/>
          </a:xfrm>
          <a:prstGeom prst="ellipse">
            <a:avLst/>
          </a:prstGeom>
          <a:solidFill>
            <a:srgbClr val="1DBBE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g127bf09b75a_0_153"/>
          <p:cNvSpPr txBox="1"/>
          <p:nvPr/>
        </p:nvSpPr>
        <p:spPr>
          <a:xfrm>
            <a:off x="1156588" y="411558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342" name="Google Shape;1342;g127bf09b75a_0_153"/>
          <p:cNvSpPr txBox="1"/>
          <p:nvPr/>
        </p:nvSpPr>
        <p:spPr>
          <a:xfrm>
            <a:off x="1180175" y="446205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343" name="Google Shape;1343;g127bf09b75a_0_153"/>
          <p:cNvSpPr/>
          <p:nvPr/>
        </p:nvSpPr>
        <p:spPr>
          <a:xfrm>
            <a:off x="957400" y="4218500"/>
            <a:ext cx="199200" cy="179100"/>
          </a:xfrm>
          <a:prstGeom prst="ellipse">
            <a:avLst/>
          </a:prstGeom>
          <a:solidFill>
            <a:srgbClr val="5F4E7E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g127bf09b75a_0_153"/>
          <p:cNvSpPr/>
          <p:nvPr/>
        </p:nvSpPr>
        <p:spPr>
          <a:xfrm>
            <a:off x="957400" y="4564938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g127bf09b75a_0_153"/>
          <p:cNvSpPr txBox="1"/>
          <p:nvPr/>
        </p:nvSpPr>
        <p:spPr>
          <a:xfrm>
            <a:off x="1909351" y="499225"/>
            <a:ext cx="83733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Na cidade existem bons centros de treinamento em esportes náuticos, que atendem a visitantes e atletas de outras cidades </a:t>
            </a:r>
            <a:endParaRPr sz="3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3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46" name="Google Shape;1346;g127bf09b75a_0_1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2913" y="2353613"/>
            <a:ext cx="4442300" cy="39088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47" name="Google Shape;1347;g127bf09b75a_0_153"/>
          <p:cNvGraphicFramePr/>
          <p:nvPr/>
        </p:nvGraphicFramePr>
        <p:xfrm>
          <a:off x="6990555" y="3090956"/>
          <a:ext cx="4275900" cy="2493600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9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7725">
                <a:tc grid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25,9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25,9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25,9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31,0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69,0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69,0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7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2" name="Google Shape;1352;g127bf09b75a_0_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225" y="1245350"/>
            <a:ext cx="3684276" cy="3434658"/>
          </a:xfrm>
          <a:prstGeom prst="rect">
            <a:avLst/>
          </a:prstGeom>
          <a:noFill/>
          <a:ln>
            <a:noFill/>
          </a:ln>
        </p:spPr>
      </p:pic>
      <p:sp>
        <p:nvSpPr>
          <p:cNvPr id="1353" name="Google Shape;1353;g127bf09b75a_0_87"/>
          <p:cNvSpPr/>
          <p:nvPr/>
        </p:nvSpPr>
        <p:spPr>
          <a:xfrm>
            <a:off x="7103138" y="4704213"/>
            <a:ext cx="4293900" cy="1855500"/>
          </a:xfrm>
          <a:prstGeom prst="rect">
            <a:avLst/>
          </a:prstGeom>
          <a:solidFill>
            <a:srgbClr val="145D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g127bf09b75a_0_87"/>
          <p:cNvSpPr/>
          <p:nvPr/>
        </p:nvSpPr>
        <p:spPr>
          <a:xfrm>
            <a:off x="488013" y="4749288"/>
            <a:ext cx="4293900" cy="18555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g127bf09b75a_0_87"/>
          <p:cNvSpPr/>
          <p:nvPr/>
        </p:nvSpPr>
        <p:spPr>
          <a:xfrm>
            <a:off x="488013" y="4749288"/>
            <a:ext cx="4293900" cy="1855500"/>
          </a:xfrm>
          <a:prstGeom prst="rect">
            <a:avLst/>
          </a:prstGeom>
          <a:solidFill>
            <a:srgbClr val="145D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g127bf09b75a_0_87"/>
          <p:cNvSpPr txBox="1"/>
          <p:nvPr/>
        </p:nvSpPr>
        <p:spPr>
          <a:xfrm>
            <a:off x="6109350" y="4284488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57" name="Google Shape;1357;g127bf09b75a_0_87"/>
          <p:cNvSpPr txBox="1"/>
          <p:nvPr/>
        </p:nvSpPr>
        <p:spPr>
          <a:xfrm>
            <a:off x="6659600" y="3351975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7%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358" name="Google Shape;1358;g127bf09b75a_0_87"/>
          <p:cNvSpPr txBox="1"/>
          <p:nvPr/>
        </p:nvSpPr>
        <p:spPr>
          <a:xfrm>
            <a:off x="6179500" y="3292238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59" name="Google Shape;1359;g127bf09b75a_0_87"/>
          <p:cNvSpPr txBox="1"/>
          <p:nvPr/>
        </p:nvSpPr>
        <p:spPr>
          <a:xfrm>
            <a:off x="6230750" y="3413363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60" name="Google Shape;1360;g127bf09b75a_0_87"/>
          <p:cNvSpPr txBox="1"/>
          <p:nvPr/>
        </p:nvSpPr>
        <p:spPr>
          <a:xfrm>
            <a:off x="4839000" y="2202475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graphicFrame>
        <p:nvGraphicFramePr>
          <p:cNvPr id="1361" name="Google Shape;1361;g127bf09b75a_0_87"/>
          <p:cNvGraphicFramePr/>
          <p:nvPr/>
        </p:nvGraphicFramePr>
        <p:xfrm>
          <a:off x="502275" y="4749281"/>
          <a:ext cx="4265375" cy="1855525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22,4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22,8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26,3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13,8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14,0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40,4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59,6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98,3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Omisso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Sistema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1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62" name="Google Shape;1362;g127bf09b75a_0_87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g127bf09b75a_0_87"/>
          <p:cNvSpPr txBox="1"/>
          <p:nvPr/>
        </p:nvSpPr>
        <p:spPr>
          <a:xfrm>
            <a:off x="688800" y="233825"/>
            <a:ext cx="5022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200" b="1">
                <a:latin typeface="Montserrat"/>
                <a:ea typeface="Montserrat"/>
                <a:cs typeface="Montserrat"/>
                <a:sym typeface="Montserrat"/>
              </a:rPr>
              <a:t>Os atletas que vem de fora recebem um bom apoio dos clubes de Niterói</a:t>
            </a:r>
            <a:endParaRPr sz="2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64" name="Google Shape;1364;g127bf09b75a_0_87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1365" name="Google Shape;1365;g127bf09b75a_0_87"/>
          <p:cNvPicPr preferRelativeResize="0"/>
          <p:nvPr/>
        </p:nvPicPr>
        <p:blipFill rotWithShape="1">
          <a:blip r:embed="rId5">
            <a:alphaModFix/>
          </a:blip>
          <a:srcRect t="7680"/>
          <a:stretch/>
        </p:blipFill>
        <p:spPr>
          <a:xfrm>
            <a:off x="11285725" y="-4647"/>
            <a:ext cx="872400" cy="11953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66" name="Google Shape;1366;g127bf09b75a_0_87"/>
          <p:cNvGraphicFramePr/>
          <p:nvPr/>
        </p:nvGraphicFramePr>
        <p:xfrm>
          <a:off x="7106903" y="4444799"/>
          <a:ext cx="4286400" cy="2160000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2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7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7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7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175">
                <a:tc grid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Frequência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válida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acumulativa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Válido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3,5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3,5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3,5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7,0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5,2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12,3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17,2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17,5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29,8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69,0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70,2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Total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98,3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Omisso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Sistema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Total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67" name="Google Shape;1367;g127bf09b75a_0_87"/>
          <p:cNvSpPr txBox="1"/>
          <p:nvPr/>
        </p:nvSpPr>
        <p:spPr>
          <a:xfrm>
            <a:off x="7051425" y="233300"/>
            <a:ext cx="4265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200" b="1">
                <a:latin typeface="Montserrat"/>
                <a:ea typeface="Montserrat"/>
                <a:cs typeface="Montserrat"/>
                <a:sym typeface="Montserrat"/>
              </a:rPr>
              <a:t>A população local é hospitaleira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68" name="Google Shape;1368;g127bf09b75a_0_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20437" y="1190717"/>
            <a:ext cx="3684263" cy="3288157"/>
          </a:xfrm>
          <a:prstGeom prst="rect">
            <a:avLst/>
          </a:prstGeom>
          <a:noFill/>
          <a:ln>
            <a:noFill/>
          </a:ln>
        </p:spPr>
      </p:pic>
      <p:sp>
        <p:nvSpPr>
          <p:cNvPr id="1369" name="Google Shape;1369;g127bf09b75a_0_87"/>
          <p:cNvSpPr/>
          <p:nvPr/>
        </p:nvSpPr>
        <p:spPr>
          <a:xfrm>
            <a:off x="4582713" y="2202475"/>
            <a:ext cx="199200" cy="179100"/>
          </a:xfrm>
          <a:prstGeom prst="ellipse">
            <a:avLst/>
          </a:prstGeom>
          <a:solidFill>
            <a:srgbClr val="4C254D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g127bf09b75a_0_87"/>
          <p:cNvSpPr txBox="1"/>
          <p:nvPr/>
        </p:nvSpPr>
        <p:spPr>
          <a:xfrm>
            <a:off x="4814475" y="2446038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371" name="Google Shape;1371;g127bf09b75a_0_87"/>
          <p:cNvSpPr txBox="1"/>
          <p:nvPr/>
        </p:nvSpPr>
        <p:spPr>
          <a:xfrm>
            <a:off x="4781900" y="2792475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372" name="Google Shape;1372;g127bf09b75a_0_87"/>
          <p:cNvSpPr txBox="1"/>
          <p:nvPr/>
        </p:nvSpPr>
        <p:spPr>
          <a:xfrm>
            <a:off x="4771401" y="2107238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373" name="Google Shape;1373;g127bf09b75a_0_87"/>
          <p:cNvSpPr/>
          <p:nvPr/>
        </p:nvSpPr>
        <p:spPr>
          <a:xfrm>
            <a:off x="4582725" y="2895375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g127bf09b75a_0_87"/>
          <p:cNvSpPr/>
          <p:nvPr/>
        </p:nvSpPr>
        <p:spPr>
          <a:xfrm>
            <a:off x="4582713" y="2548925"/>
            <a:ext cx="199200" cy="179100"/>
          </a:xfrm>
          <a:prstGeom prst="ellipse">
            <a:avLst/>
          </a:prstGeom>
          <a:solidFill>
            <a:srgbClr val="5F4E7E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g127bf09b75a_0_87"/>
          <p:cNvSpPr txBox="1"/>
          <p:nvPr/>
        </p:nvSpPr>
        <p:spPr>
          <a:xfrm>
            <a:off x="4697013" y="3168025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376" name="Google Shape;1376;g127bf09b75a_0_87"/>
          <p:cNvSpPr txBox="1"/>
          <p:nvPr/>
        </p:nvSpPr>
        <p:spPr>
          <a:xfrm>
            <a:off x="4720600" y="3514488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377" name="Google Shape;1377;g127bf09b75a_0_87"/>
          <p:cNvSpPr/>
          <p:nvPr/>
        </p:nvSpPr>
        <p:spPr>
          <a:xfrm>
            <a:off x="4561725" y="3234738"/>
            <a:ext cx="199200" cy="179100"/>
          </a:xfrm>
          <a:prstGeom prst="ellipse">
            <a:avLst/>
          </a:prstGeom>
          <a:solidFill>
            <a:srgbClr val="5185A7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g127bf09b75a_0_87"/>
          <p:cNvSpPr/>
          <p:nvPr/>
        </p:nvSpPr>
        <p:spPr>
          <a:xfrm>
            <a:off x="4561725" y="3581175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g127bf09b75a_0_87"/>
          <p:cNvSpPr/>
          <p:nvPr/>
        </p:nvSpPr>
        <p:spPr>
          <a:xfrm>
            <a:off x="11306713" y="2146638"/>
            <a:ext cx="199200" cy="179100"/>
          </a:xfrm>
          <a:prstGeom prst="ellipse">
            <a:avLst/>
          </a:prstGeom>
          <a:solidFill>
            <a:srgbClr val="4C254D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g127bf09b75a_0_87"/>
          <p:cNvSpPr txBox="1"/>
          <p:nvPr/>
        </p:nvSpPr>
        <p:spPr>
          <a:xfrm>
            <a:off x="11538475" y="2390200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381" name="Google Shape;1381;g127bf09b75a_0_87"/>
          <p:cNvSpPr txBox="1"/>
          <p:nvPr/>
        </p:nvSpPr>
        <p:spPr>
          <a:xfrm>
            <a:off x="11505900" y="273663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382" name="Google Shape;1382;g127bf09b75a_0_87"/>
          <p:cNvSpPr txBox="1"/>
          <p:nvPr/>
        </p:nvSpPr>
        <p:spPr>
          <a:xfrm>
            <a:off x="11495401" y="205140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383" name="Google Shape;1383;g127bf09b75a_0_87"/>
          <p:cNvSpPr/>
          <p:nvPr/>
        </p:nvSpPr>
        <p:spPr>
          <a:xfrm>
            <a:off x="11306725" y="2839538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g127bf09b75a_0_87"/>
          <p:cNvSpPr/>
          <p:nvPr/>
        </p:nvSpPr>
        <p:spPr>
          <a:xfrm>
            <a:off x="11306713" y="2493088"/>
            <a:ext cx="199200" cy="179100"/>
          </a:xfrm>
          <a:prstGeom prst="ellipse">
            <a:avLst/>
          </a:prstGeom>
          <a:solidFill>
            <a:srgbClr val="5F4E7E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g127bf09b75a_0_87"/>
          <p:cNvSpPr txBox="1"/>
          <p:nvPr/>
        </p:nvSpPr>
        <p:spPr>
          <a:xfrm>
            <a:off x="11421013" y="311218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386" name="Google Shape;1386;g127bf09b75a_0_87"/>
          <p:cNvSpPr txBox="1"/>
          <p:nvPr/>
        </p:nvSpPr>
        <p:spPr>
          <a:xfrm>
            <a:off x="11444600" y="345865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387" name="Google Shape;1387;g127bf09b75a_0_87"/>
          <p:cNvSpPr/>
          <p:nvPr/>
        </p:nvSpPr>
        <p:spPr>
          <a:xfrm>
            <a:off x="11285725" y="3178900"/>
            <a:ext cx="199200" cy="179100"/>
          </a:xfrm>
          <a:prstGeom prst="ellipse">
            <a:avLst/>
          </a:prstGeom>
          <a:solidFill>
            <a:srgbClr val="5185A7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g127bf09b75a_0_87"/>
          <p:cNvSpPr/>
          <p:nvPr/>
        </p:nvSpPr>
        <p:spPr>
          <a:xfrm>
            <a:off x="11285725" y="3525338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3" name="Google Shape;1393;g127bf09b75a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7600" y="982525"/>
            <a:ext cx="3702175" cy="370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4" name="Google Shape;1394;g127bf09b75a_0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800" y="1076150"/>
            <a:ext cx="3892340" cy="385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5" name="Google Shape;1395;g127bf09b75a_0_47"/>
          <p:cNvSpPr/>
          <p:nvPr/>
        </p:nvSpPr>
        <p:spPr>
          <a:xfrm>
            <a:off x="7103138" y="4704213"/>
            <a:ext cx="4293900" cy="1855500"/>
          </a:xfrm>
          <a:prstGeom prst="rect">
            <a:avLst/>
          </a:prstGeom>
          <a:solidFill>
            <a:srgbClr val="145D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g127bf09b75a_0_47"/>
          <p:cNvSpPr/>
          <p:nvPr/>
        </p:nvSpPr>
        <p:spPr>
          <a:xfrm>
            <a:off x="488013" y="4749288"/>
            <a:ext cx="4293900" cy="18555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g127bf09b75a_0_47"/>
          <p:cNvSpPr txBox="1"/>
          <p:nvPr/>
        </p:nvSpPr>
        <p:spPr>
          <a:xfrm>
            <a:off x="515321" y="318025"/>
            <a:ext cx="5022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200" b="1" dirty="0">
                <a:latin typeface="Montserrat"/>
                <a:ea typeface="Montserrat"/>
                <a:cs typeface="Montserrat"/>
                <a:sym typeface="Montserrat"/>
              </a:rPr>
              <a:t>Em Niterói existem bons serviços de restaurantes</a:t>
            </a:r>
            <a:endParaRPr sz="22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8" name="Google Shape;1398;g127bf09b75a_0_47"/>
          <p:cNvSpPr/>
          <p:nvPr/>
        </p:nvSpPr>
        <p:spPr>
          <a:xfrm>
            <a:off x="488013" y="4749288"/>
            <a:ext cx="4293900" cy="1855500"/>
          </a:xfrm>
          <a:prstGeom prst="rect">
            <a:avLst/>
          </a:prstGeom>
          <a:solidFill>
            <a:srgbClr val="145D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g127bf09b75a_0_47"/>
          <p:cNvSpPr txBox="1"/>
          <p:nvPr/>
        </p:nvSpPr>
        <p:spPr>
          <a:xfrm>
            <a:off x="6109350" y="4284488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00" name="Google Shape;1400;g127bf09b75a_0_47"/>
          <p:cNvSpPr txBox="1"/>
          <p:nvPr/>
        </p:nvSpPr>
        <p:spPr>
          <a:xfrm>
            <a:off x="6659600" y="3351975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7%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401" name="Google Shape;1401;g127bf09b75a_0_47"/>
          <p:cNvSpPr txBox="1"/>
          <p:nvPr/>
        </p:nvSpPr>
        <p:spPr>
          <a:xfrm>
            <a:off x="6179500" y="3292238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02" name="Google Shape;1402;g127bf09b75a_0_47"/>
          <p:cNvSpPr txBox="1"/>
          <p:nvPr/>
        </p:nvSpPr>
        <p:spPr>
          <a:xfrm>
            <a:off x="6230750" y="3413363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03" name="Google Shape;1403;g127bf09b75a_0_47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04" name="Google Shape;1404;g127bf09b75a_0_47"/>
          <p:cNvPicPr preferRelativeResize="0"/>
          <p:nvPr/>
        </p:nvPicPr>
        <p:blipFill rotWithShape="1">
          <a:blip r:embed="rId5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1405" name="Google Shape;1405;g127bf09b75a_0_47"/>
          <p:cNvPicPr preferRelativeResize="0"/>
          <p:nvPr/>
        </p:nvPicPr>
        <p:blipFill rotWithShape="1">
          <a:blip r:embed="rId6">
            <a:alphaModFix/>
          </a:blip>
          <a:srcRect t="7680"/>
          <a:stretch/>
        </p:blipFill>
        <p:spPr>
          <a:xfrm>
            <a:off x="11285725" y="-4647"/>
            <a:ext cx="872400" cy="11953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06" name="Google Shape;1406;g127bf09b75a_0_47"/>
          <p:cNvGraphicFramePr/>
          <p:nvPr/>
        </p:nvGraphicFramePr>
        <p:xfrm>
          <a:off x="502299" y="4495985"/>
          <a:ext cx="4265375" cy="2199600"/>
        </p:xfrm>
        <a:graphic>
          <a:graphicData uri="http://schemas.openxmlformats.org/drawingml/2006/table">
            <a:tbl>
              <a:tblPr>
                <a:noFill/>
                <a:tableStyleId>{C36AE399-3B26-4D6C-A8C2-41055C695D35}</a:tableStyleId>
              </a:tblPr>
              <a:tblGrid>
                <a:gridCol w="5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4425">
                <a:tc gridSpan="6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1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5,2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15,5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15,5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20,7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24,1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24,1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44,8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32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55,2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55,2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407" name="Google Shape;1407;g127bf09b75a_0_47"/>
          <p:cNvGraphicFramePr/>
          <p:nvPr/>
        </p:nvGraphicFramePr>
        <p:xfrm>
          <a:off x="7117423" y="4601327"/>
          <a:ext cx="4265375" cy="2094250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2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34,5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34,5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39,7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19,0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19,0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41,4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41,4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08" name="Google Shape;1408;g127bf09b75a_0_47"/>
          <p:cNvSpPr txBox="1"/>
          <p:nvPr/>
        </p:nvSpPr>
        <p:spPr>
          <a:xfrm>
            <a:off x="7051425" y="233300"/>
            <a:ext cx="4265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200" b="1">
                <a:latin typeface="Montserrat"/>
                <a:ea typeface="Montserrat"/>
                <a:cs typeface="Montserrat"/>
                <a:sym typeface="Montserrat"/>
              </a:rPr>
              <a:t>Em Niterói existem bons serviços de hospedagem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9" name="Google Shape;1409;g127bf09b75a_0_47"/>
          <p:cNvSpPr/>
          <p:nvPr/>
        </p:nvSpPr>
        <p:spPr>
          <a:xfrm>
            <a:off x="4654963" y="2202488"/>
            <a:ext cx="199200" cy="179100"/>
          </a:xfrm>
          <a:prstGeom prst="ellipse">
            <a:avLst/>
          </a:prstGeom>
          <a:solidFill>
            <a:srgbClr val="4C254D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g127bf09b75a_0_47"/>
          <p:cNvSpPr txBox="1"/>
          <p:nvPr/>
        </p:nvSpPr>
        <p:spPr>
          <a:xfrm>
            <a:off x="4886725" y="2446050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11" name="Google Shape;1411;g127bf09b75a_0_47"/>
          <p:cNvSpPr txBox="1"/>
          <p:nvPr/>
        </p:nvSpPr>
        <p:spPr>
          <a:xfrm>
            <a:off x="4854150" y="279248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12" name="Google Shape;1412;g127bf09b75a_0_47"/>
          <p:cNvSpPr txBox="1"/>
          <p:nvPr/>
        </p:nvSpPr>
        <p:spPr>
          <a:xfrm>
            <a:off x="4843651" y="210725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13" name="Google Shape;1413;g127bf09b75a_0_47"/>
          <p:cNvSpPr/>
          <p:nvPr/>
        </p:nvSpPr>
        <p:spPr>
          <a:xfrm>
            <a:off x="4654975" y="2895388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g127bf09b75a_0_47"/>
          <p:cNvSpPr/>
          <p:nvPr/>
        </p:nvSpPr>
        <p:spPr>
          <a:xfrm>
            <a:off x="4654963" y="2548938"/>
            <a:ext cx="199200" cy="179100"/>
          </a:xfrm>
          <a:prstGeom prst="ellipse">
            <a:avLst/>
          </a:prstGeom>
          <a:solidFill>
            <a:srgbClr val="5F4E7E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g127bf09b75a_0_47"/>
          <p:cNvSpPr txBox="1"/>
          <p:nvPr/>
        </p:nvSpPr>
        <p:spPr>
          <a:xfrm>
            <a:off x="4833164" y="2913575"/>
            <a:ext cx="199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16" name="Google Shape;1416;g127bf09b75a_0_47"/>
          <p:cNvSpPr txBox="1"/>
          <p:nvPr/>
        </p:nvSpPr>
        <p:spPr>
          <a:xfrm>
            <a:off x="4792850" y="351450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17" name="Google Shape;1417;g127bf09b75a_0_47"/>
          <p:cNvSpPr/>
          <p:nvPr/>
        </p:nvSpPr>
        <p:spPr>
          <a:xfrm>
            <a:off x="4633975" y="3234750"/>
            <a:ext cx="199200" cy="179100"/>
          </a:xfrm>
          <a:prstGeom prst="ellipse">
            <a:avLst/>
          </a:prstGeom>
          <a:solidFill>
            <a:srgbClr val="5185A7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g127bf09b75a_0_47"/>
          <p:cNvSpPr/>
          <p:nvPr/>
        </p:nvSpPr>
        <p:spPr>
          <a:xfrm>
            <a:off x="4633975" y="3581188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g127bf09b75a_0_47"/>
          <p:cNvSpPr/>
          <p:nvPr/>
        </p:nvSpPr>
        <p:spPr>
          <a:xfrm>
            <a:off x="11094213" y="2147938"/>
            <a:ext cx="199200" cy="179100"/>
          </a:xfrm>
          <a:prstGeom prst="ellipse">
            <a:avLst/>
          </a:prstGeom>
          <a:solidFill>
            <a:srgbClr val="4C254D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g127bf09b75a_0_47"/>
          <p:cNvSpPr txBox="1"/>
          <p:nvPr/>
        </p:nvSpPr>
        <p:spPr>
          <a:xfrm>
            <a:off x="11325975" y="2391500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21" name="Google Shape;1421;g127bf09b75a_0_47"/>
          <p:cNvSpPr txBox="1"/>
          <p:nvPr/>
        </p:nvSpPr>
        <p:spPr>
          <a:xfrm>
            <a:off x="11293400" y="273793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22" name="Google Shape;1422;g127bf09b75a_0_47"/>
          <p:cNvSpPr txBox="1"/>
          <p:nvPr/>
        </p:nvSpPr>
        <p:spPr>
          <a:xfrm>
            <a:off x="11282901" y="205270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23" name="Google Shape;1423;g127bf09b75a_0_47"/>
          <p:cNvSpPr/>
          <p:nvPr/>
        </p:nvSpPr>
        <p:spPr>
          <a:xfrm>
            <a:off x="11094225" y="2840838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g127bf09b75a_0_47"/>
          <p:cNvSpPr/>
          <p:nvPr/>
        </p:nvSpPr>
        <p:spPr>
          <a:xfrm>
            <a:off x="11094213" y="2494388"/>
            <a:ext cx="199200" cy="179100"/>
          </a:xfrm>
          <a:prstGeom prst="ellipse">
            <a:avLst/>
          </a:prstGeom>
          <a:solidFill>
            <a:srgbClr val="5F4E7E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g127bf09b75a_0_47"/>
          <p:cNvSpPr txBox="1"/>
          <p:nvPr/>
        </p:nvSpPr>
        <p:spPr>
          <a:xfrm>
            <a:off x="11272414" y="2859025"/>
            <a:ext cx="199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26" name="Google Shape;1426;g127bf09b75a_0_47"/>
          <p:cNvSpPr txBox="1"/>
          <p:nvPr/>
        </p:nvSpPr>
        <p:spPr>
          <a:xfrm>
            <a:off x="11232100" y="345995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27" name="Google Shape;1427;g127bf09b75a_0_47"/>
          <p:cNvSpPr/>
          <p:nvPr/>
        </p:nvSpPr>
        <p:spPr>
          <a:xfrm>
            <a:off x="11073225" y="3180200"/>
            <a:ext cx="199200" cy="179100"/>
          </a:xfrm>
          <a:prstGeom prst="ellipse">
            <a:avLst/>
          </a:prstGeom>
          <a:solidFill>
            <a:srgbClr val="5185A7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g127bf09b75a_0_47"/>
          <p:cNvSpPr/>
          <p:nvPr/>
        </p:nvSpPr>
        <p:spPr>
          <a:xfrm>
            <a:off x="11073225" y="3526638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" name="Google Shape;1433;g11b882ed6fa_3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725" y="1291362"/>
            <a:ext cx="3370450" cy="3423937"/>
          </a:xfrm>
          <a:prstGeom prst="rect">
            <a:avLst/>
          </a:prstGeom>
          <a:noFill/>
          <a:ln>
            <a:noFill/>
          </a:ln>
        </p:spPr>
      </p:pic>
      <p:sp>
        <p:nvSpPr>
          <p:cNvPr id="1434" name="Google Shape;1434;g11b882ed6fa_3_60"/>
          <p:cNvSpPr/>
          <p:nvPr/>
        </p:nvSpPr>
        <p:spPr>
          <a:xfrm>
            <a:off x="7103138" y="4704213"/>
            <a:ext cx="4293900" cy="1855500"/>
          </a:xfrm>
          <a:prstGeom prst="rect">
            <a:avLst/>
          </a:prstGeom>
          <a:solidFill>
            <a:srgbClr val="145D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g11b882ed6fa_3_60"/>
          <p:cNvSpPr/>
          <p:nvPr/>
        </p:nvSpPr>
        <p:spPr>
          <a:xfrm>
            <a:off x="488013" y="4749288"/>
            <a:ext cx="4293900" cy="18555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g11b882ed6fa_3_60"/>
          <p:cNvSpPr txBox="1"/>
          <p:nvPr/>
        </p:nvSpPr>
        <p:spPr>
          <a:xfrm>
            <a:off x="809725" y="274244"/>
            <a:ext cx="4719125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900" b="1" dirty="0">
                <a:latin typeface="Montserrat"/>
                <a:ea typeface="Montserrat"/>
                <a:cs typeface="Montserrat"/>
                <a:sym typeface="Montserrat"/>
              </a:rPr>
              <a:t>Em Niterói existe um comércio local de qualidade, tanto para compra de equipamentos náuticos, quanto para compras em geral</a:t>
            </a:r>
            <a:endParaRPr sz="19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7" name="Google Shape;1437;g11b882ed6fa_3_60"/>
          <p:cNvSpPr txBox="1"/>
          <p:nvPr/>
        </p:nvSpPr>
        <p:spPr>
          <a:xfrm>
            <a:off x="7051425" y="274244"/>
            <a:ext cx="4265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200" b="1" dirty="0">
                <a:latin typeface="Montserrat"/>
                <a:ea typeface="Montserrat"/>
                <a:cs typeface="Montserrat"/>
                <a:sym typeface="Montserrat"/>
              </a:rPr>
              <a:t>O transporte local tem boa qualidade</a:t>
            </a: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8" name="Google Shape;1438;g11b882ed6fa_3_60"/>
          <p:cNvSpPr/>
          <p:nvPr/>
        </p:nvSpPr>
        <p:spPr>
          <a:xfrm>
            <a:off x="488013" y="4749288"/>
            <a:ext cx="4293900" cy="1855500"/>
          </a:xfrm>
          <a:prstGeom prst="rect">
            <a:avLst/>
          </a:prstGeom>
          <a:solidFill>
            <a:srgbClr val="145D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g11b882ed6fa_3_60"/>
          <p:cNvSpPr txBox="1"/>
          <p:nvPr/>
        </p:nvSpPr>
        <p:spPr>
          <a:xfrm>
            <a:off x="2766700" y="3328450"/>
            <a:ext cx="114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40" name="Google Shape;1440;g11b882ed6fa_3_60"/>
          <p:cNvSpPr txBox="1"/>
          <p:nvPr/>
        </p:nvSpPr>
        <p:spPr>
          <a:xfrm>
            <a:off x="2964050" y="2187425"/>
            <a:ext cx="114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41" name="Google Shape;1441;g11b882ed6fa_3_60"/>
          <p:cNvSpPr txBox="1"/>
          <p:nvPr/>
        </p:nvSpPr>
        <p:spPr>
          <a:xfrm>
            <a:off x="8990500" y="2036263"/>
            <a:ext cx="9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42" name="Google Shape;1442;g11b882ed6fa_3_60"/>
          <p:cNvSpPr txBox="1"/>
          <p:nvPr/>
        </p:nvSpPr>
        <p:spPr>
          <a:xfrm>
            <a:off x="6109350" y="4284488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43" name="Google Shape;1443;g11b882ed6fa_3_60"/>
          <p:cNvSpPr txBox="1"/>
          <p:nvPr/>
        </p:nvSpPr>
        <p:spPr>
          <a:xfrm>
            <a:off x="6659600" y="3351975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7%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444" name="Google Shape;1444;g11b882ed6fa_3_60"/>
          <p:cNvSpPr txBox="1"/>
          <p:nvPr/>
        </p:nvSpPr>
        <p:spPr>
          <a:xfrm>
            <a:off x="6179500" y="3292238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45" name="Google Shape;1445;g11b882ed6fa_3_60"/>
          <p:cNvSpPr txBox="1"/>
          <p:nvPr/>
        </p:nvSpPr>
        <p:spPr>
          <a:xfrm>
            <a:off x="6230750" y="3413363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46" name="Google Shape;1446;g11b882ed6fa_3_60"/>
          <p:cNvSpPr txBox="1"/>
          <p:nvPr/>
        </p:nvSpPr>
        <p:spPr>
          <a:xfrm>
            <a:off x="5681600" y="3721275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47" name="Google Shape;1447;g11b882ed6fa_3_60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48" name="Google Shape;1448;g11b882ed6fa_3_60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1449" name="Google Shape;1449;g11b882ed6fa_3_60"/>
          <p:cNvPicPr preferRelativeResize="0"/>
          <p:nvPr/>
        </p:nvPicPr>
        <p:blipFill rotWithShape="1">
          <a:blip r:embed="rId5">
            <a:alphaModFix/>
          </a:blip>
          <a:srcRect t="7680"/>
          <a:stretch/>
        </p:blipFill>
        <p:spPr>
          <a:xfrm>
            <a:off x="11285725" y="-4647"/>
            <a:ext cx="872400" cy="11953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50" name="Google Shape;1450;g11b882ed6fa_3_60"/>
          <p:cNvGraphicFramePr/>
          <p:nvPr/>
        </p:nvGraphicFramePr>
        <p:xfrm>
          <a:off x="502275" y="4704224"/>
          <a:ext cx="4265375" cy="2005725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36,2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36,8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38,6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19,0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19,3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57,9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41,4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42,1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98,3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Omisso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Sistema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5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451" name="Google Shape;1451;g11b882ed6fa_3_60"/>
          <p:cNvGraphicFramePr/>
          <p:nvPr/>
        </p:nvGraphicFramePr>
        <p:xfrm>
          <a:off x="7150770" y="4704237"/>
          <a:ext cx="4198675" cy="1900575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6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7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0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0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63,8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63,8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65,5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75,9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24,1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24,1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452" name="Google Shape;1452;g11b882ed6fa_3_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8350" y="1187737"/>
            <a:ext cx="3779675" cy="342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3" name="Google Shape;1453;g11b882ed6fa_3_60"/>
          <p:cNvSpPr/>
          <p:nvPr/>
        </p:nvSpPr>
        <p:spPr>
          <a:xfrm>
            <a:off x="4654963" y="2202488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g11b882ed6fa_3_60"/>
          <p:cNvSpPr txBox="1"/>
          <p:nvPr/>
        </p:nvSpPr>
        <p:spPr>
          <a:xfrm>
            <a:off x="4886725" y="2446050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55" name="Google Shape;1455;g11b882ed6fa_3_60"/>
          <p:cNvSpPr txBox="1"/>
          <p:nvPr/>
        </p:nvSpPr>
        <p:spPr>
          <a:xfrm>
            <a:off x="4854150" y="279248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56" name="Google Shape;1456;g11b882ed6fa_3_60"/>
          <p:cNvSpPr txBox="1"/>
          <p:nvPr/>
        </p:nvSpPr>
        <p:spPr>
          <a:xfrm>
            <a:off x="4843651" y="210725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57" name="Google Shape;1457;g11b882ed6fa_3_60"/>
          <p:cNvSpPr/>
          <p:nvPr/>
        </p:nvSpPr>
        <p:spPr>
          <a:xfrm>
            <a:off x="4654975" y="2895388"/>
            <a:ext cx="199200" cy="179100"/>
          </a:xfrm>
          <a:prstGeom prst="ellipse">
            <a:avLst/>
          </a:prstGeom>
          <a:solidFill>
            <a:srgbClr val="7B6DAA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g11b882ed6fa_3_60"/>
          <p:cNvSpPr/>
          <p:nvPr/>
        </p:nvSpPr>
        <p:spPr>
          <a:xfrm>
            <a:off x="4654963" y="2548938"/>
            <a:ext cx="199200" cy="179100"/>
          </a:xfrm>
          <a:prstGeom prst="ellipse">
            <a:avLst/>
          </a:prstGeom>
          <a:solidFill>
            <a:srgbClr val="4C254D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g11b882ed6fa_3_60"/>
          <p:cNvSpPr txBox="1"/>
          <p:nvPr/>
        </p:nvSpPr>
        <p:spPr>
          <a:xfrm>
            <a:off x="4833164" y="2913575"/>
            <a:ext cx="199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60" name="Google Shape;1460;g11b882ed6fa_3_60"/>
          <p:cNvSpPr txBox="1"/>
          <p:nvPr/>
        </p:nvSpPr>
        <p:spPr>
          <a:xfrm>
            <a:off x="4792850" y="351450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61" name="Google Shape;1461;g11b882ed6fa_3_60"/>
          <p:cNvSpPr/>
          <p:nvPr/>
        </p:nvSpPr>
        <p:spPr>
          <a:xfrm>
            <a:off x="4633975" y="3234750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g11b882ed6fa_3_60"/>
          <p:cNvSpPr/>
          <p:nvPr/>
        </p:nvSpPr>
        <p:spPr>
          <a:xfrm>
            <a:off x="4633975" y="3581188"/>
            <a:ext cx="199200" cy="179100"/>
          </a:xfrm>
          <a:prstGeom prst="ellipse">
            <a:avLst/>
          </a:prstGeom>
          <a:solidFill>
            <a:srgbClr val="7AA7D4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3" name="Google Shape;1463;g11b882ed6fa_3_60"/>
          <p:cNvSpPr/>
          <p:nvPr/>
        </p:nvSpPr>
        <p:spPr>
          <a:xfrm>
            <a:off x="10999013" y="2202488"/>
            <a:ext cx="199200" cy="179100"/>
          </a:xfrm>
          <a:prstGeom prst="ellipse">
            <a:avLst/>
          </a:prstGeom>
          <a:solidFill>
            <a:srgbClr val="4C254D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g11b882ed6fa_3_60"/>
          <p:cNvSpPr txBox="1"/>
          <p:nvPr/>
        </p:nvSpPr>
        <p:spPr>
          <a:xfrm>
            <a:off x="11230775" y="2446050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65" name="Google Shape;1465;g11b882ed6fa_3_60"/>
          <p:cNvSpPr txBox="1"/>
          <p:nvPr/>
        </p:nvSpPr>
        <p:spPr>
          <a:xfrm>
            <a:off x="11198200" y="279248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66" name="Google Shape;1466;g11b882ed6fa_3_60"/>
          <p:cNvSpPr txBox="1"/>
          <p:nvPr/>
        </p:nvSpPr>
        <p:spPr>
          <a:xfrm>
            <a:off x="11187701" y="210725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67" name="Google Shape;1467;g11b882ed6fa_3_60"/>
          <p:cNvSpPr/>
          <p:nvPr/>
        </p:nvSpPr>
        <p:spPr>
          <a:xfrm>
            <a:off x="10999025" y="2895388"/>
            <a:ext cx="199200" cy="179100"/>
          </a:xfrm>
          <a:prstGeom prst="ellipse">
            <a:avLst/>
          </a:prstGeom>
          <a:solidFill>
            <a:srgbClr val="7B6DAA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8" name="Google Shape;1468;g11b882ed6fa_3_60"/>
          <p:cNvSpPr/>
          <p:nvPr/>
        </p:nvSpPr>
        <p:spPr>
          <a:xfrm>
            <a:off x="10999013" y="2548938"/>
            <a:ext cx="199200" cy="1791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g11b882ed6fa_3_60"/>
          <p:cNvSpPr txBox="1"/>
          <p:nvPr/>
        </p:nvSpPr>
        <p:spPr>
          <a:xfrm>
            <a:off x="11177214" y="2913575"/>
            <a:ext cx="199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70" name="Google Shape;1470;g11b882ed6fa_3_60"/>
          <p:cNvSpPr txBox="1"/>
          <p:nvPr/>
        </p:nvSpPr>
        <p:spPr>
          <a:xfrm>
            <a:off x="11136900" y="351450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71" name="Google Shape;1471;g11b882ed6fa_3_60"/>
          <p:cNvSpPr/>
          <p:nvPr/>
        </p:nvSpPr>
        <p:spPr>
          <a:xfrm>
            <a:off x="10978025" y="3234750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g11b882ed6fa_3_60"/>
          <p:cNvSpPr/>
          <p:nvPr/>
        </p:nvSpPr>
        <p:spPr>
          <a:xfrm>
            <a:off x="10978025" y="3581188"/>
            <a:ext cx="199200" cy="179100"/>
          </a:xfrm>
          <a:prstGeom prst="ellipse">
            <a:avLst/>
          </a:prstGeom>
          <a:solidFill>
            <a:srgbClr val="7AA7D4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11b882ed6fa_3_0"/>
          <p:cNvSpPr txBox="1"/>
          <p:nvPr/>
        </p:nvSpPr>
        <p:spPr>
          <a:xfrm>
            <a:off x="1909351" y="499225"/>
            <a:ext cx="8373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pt-BR" altLang="pt-BR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 cidade apresenta boas condições de higiene, limpeza e saneamento</a:t>
            </a:r>
            <a:endParaRPr sz="3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8" name="Google Shape;1478;g11b882ed6fa_3_0"/>
          <p:cNvSpPr/>
          <p:nvPr/>
        </p:nvSpPr>
        <p:spPr>
          <a:xfrm>
            <a:off x="7011525" y="3513050"/>
            <a:ext cx="4293900" cy="16764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g11b882ed6fa_3_0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0" name="Google Shape;1480;g11b882ed6fa_3_0"/>
          <p:cNvPicPr preferRelativeResize="0"/>
          <p:nvPr/>
        </p:nvPicPr>
        <p:blipFill rotWithShape="1">
          <a:blip r:embed="rId3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1481" name="Google Shape;1481;g11b882ed6fa_3_0"/>
          <p:cNvPicPr preferRelativeResize="0"/>
          <p:nvPr/>
        </p:nvPicPr>
        <p:blipFill rotWithShape="1">
          <a:blip r:embed="rId4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2" name="Google Shape;1482;g11b882ed6fa_3_0"/>
          <p:cNvSpPr txBox="1"/>
          <p:nvPr/>
        </p:nvSpPr>
        <p:spPr>
          <a:xfrm>
            <a:off x="7592775" y="5765150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7%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483" name="Google Shape;1483;g11b882ed6fa_3_0"/>
          <p:cNvSpPr txBox="1"/>
          <p:nvPr/>
        </p:nvSpPr>
        <p:spPr>
          <a:xfrm>
            <a:off x="7112675" y="5705413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84" name="Google Shape;1484;g11b882ed6fa_3_0"/>
          <p:cNvSpPr txBox="1"/>
          <p:nvPr/>
        </p:nvSpPr>
        <p:spPr>
          <a:xfrm>
            <a:off x="6614775" y="6134450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85" name="Google Shape;1485;g11b882ed6fa_3_0"/>
          <p:cNvSpPr/>
          <p:nvPr/>
        </p:nvSpPr>
        <p:spPr>
          <a:xfrm>
            <a:off x="978388" y="3186238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g11b882ed6fa_3_0"/>
          <p:cNvSpPr txBox="1"/>
          <p:nvPr/>
        </p:nvSpPr>
        <p:spPr>
          <a:xfrm>
            <a:off x="1210150" y="3429800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87" name="Google Shape;1487;g11b882ed6fa_3_0"/>
          <p:cNvSpPr txBox="1"/>
          <p:nvPr/>
        </p:nvSpPr>
        <p:spPr>
          <a:xfrm>
            <a:off x="1177575" y="377623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88" name="Google Shape;1488;g11b882ed6fa_3_0"/>
          <p:cNvSpPr txBox="1"/>
          <p:nvPr/>
        </p:nvSpPr>
        <p:spPr>
          <a:xfrm>
            <a:off x="1167076" y="309100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89" name="Google Shape;1489;g11b882ed6fa_3_0"/>
          <p:cNvSpPr/>
          <p:nvPr/>
        </p:nvSpPr>
        <p:spPr>
          <a:xfrm>
            <a:off x="978400" y="3879138"/>
            <a:ext cx="199200" cy="179100"/>
          </a:xfrm>
          <a:prstGeom prst="ellipse">
            <a:avLst/>
          </a:prstGeom>
          <a:solidFill>
            <a:srgbClr val="3C5187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g11b882ed6fa_3_0"/>
          <p:cNvSpPr/>
          <p:nvPr/>
        </p:nvSpPr>
        <p:spPr>
          <a:xfrm>
            <a:off x="978388" y="3532688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g11b882ed6fa_3_0"/>
          <p:cNvSpPr txBox="1"/>
          <p:nvPr/>
        </p:nvSpPr>
        <p:spPr>
          <a:xfrm>
            <a:off x="1156588" y="411558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92" name="Google Shape;1492;g11b882ed6fa_3_0"/>
          <p:cNvSpPr txBox="1"/>
          <p:nvPr/>
        </p:nvSpPr>
        <p:spPr>
          <a:xfrm>
            <a:off x="1180175" y="446205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493" name="Google Shape;1493;g11b882ed6fa_3_0"/>
          <p:cNvSpPr/>
          <p:nvPr/>
        </p:nvSpPr>
        <p:spPr>
          <a:xfrm>
            <a:off x="957400" y="4218500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g11b882ed6fa_3_0"/>
          <p:cNvSpPr/>
          <p:nvPr/>
        </p:nvSpPr>
        <p:spPr>
          <a:xfrm>
            <a:off x="957400" y="4564938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95" name="Google Shape;1495;g11b882ed6fa_3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6663" y="1607425"/>
            <a:ext cx="4916951" cy="48303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96" name="Google Shape;1496;g11b882ed6fa_3_0"/>
          <p:cNvGraphicFramePr/>
          <p:nvPr/>
        </p:nvGraphicFramePr>
        <p:xfrm>
          <a:off x="7017813" y="3459918"/>
          <a:ext cx="4281325" cy="1929500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8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6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6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8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12,1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12,1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22,4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25,9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25,9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48,3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1" name="Google Shape;1501;g127f5b59b21_3_267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11461753" y="617880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1502" name="Google Shape;1502;g127f5b59b21_3_267"/>
          <p:cNvSpPr/>
          <p:nvPr/>
        </p:nvSpPr>
        <p:spPr>
          <a:xfrm>
            <a:off x="2409350" y="1995450"/>
            <a:ext cx="7672500" cy="286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g127f5b59b21_3_267"/>
          <p:cNvSpPr txBox="1"/>
          <p:nvPr/>
        </p:nvSpPr>
        <p:spPr>
          <a:xfrm>
            <a:off x="2854200" y="2815700"/>
            <a:ext cx="6483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GESTÃO DO DESTINO E GESTÃO DO MARKETING DO DESTINO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4" name="Google Shape;1504;g127f5b59b21_3_267"/>
          <p:cNvSpPr/>
          <p:nvPr/>
        </p:nvSpPr>
        <p:spPr>
          <a:xfrm>
            <a:off x="3426370" y="4024375"/>
            <a:ext cx="5452500" cy="36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5" name="Google Shape;1505;g127f5b59b21_3_267"/>
          <p:cNvSpPr txBox="1"/>
          <p:nvPr/>
        </p:nvSpPr>
        <p:spPr>
          <a:xfrm>
            <a:off x="0" y="6457800"/>
            <a:ext cx="21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Acervo Canva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11b882ed6fa_3_30"/>
          <p:cNvSpPr/>
          <p:nvPr/>
        </p:nvSpPr>
        <p:spPr>
          <a:xfrm>
            <a:off x="7011513" y="3560588"/>
            <a:ext cx="4293900" cy="18555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g11b882ed6fa_3_30"/>
          <p:cNvSpPr txBox="1"/>
          <p:nvPr/>
        </p:nvSpPr>
        <p:spPr>
          <a:xfrm>
            <a:off x="1988226" y="709600"/>
            <a:ext cx="8373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pt-BR" altLang="pt-BR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Há paz e tranquilidade em Niterói</a:t>
            </a:r>
            <a:endParaRPr sz="3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2" name="Google Shape;1512;g11b882ed6fa_3_30"/>
          <p:cNvSpPr/>
          <p:nvPr/>
        </p:nvSpPr>
        <p:spPr>
          <a:xfrm>
            <a:off x="7011525" y="3513051"/>
            <a:ext cx="4293900" cy="19506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g11b882ed6fa_3_30"/>
          <p:cNvSpPr txBox="1"/>
          <p:nvPr/>
        </p:nvSpPr>
        <p:spPr>
          <a:xfrm>
            <a:off x="9038325" y="2996313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14" name="Google Shape;1514;g11b882ed6fa_3_30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15" name="Google Shape;1515;g11b882ed6fa_3_30"/>
          <p:cNvPicPr preferRelativeResize="0"/>
          <p:nvPr/>
        </p:nvPicPr>
        <p:blipFill rotWithShape="1">
          <a:blip r:embed="rId3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1516" name="Google Shape;1516;g11b882ed6fa_3_30"/>
          <p:cNvPicPr preferRelativeResize="0"/>
          <p:nvPr/>
        </p:nvPicPr>
        <p:blipFill rotWithShape="1">
          <a:blip r:embed="rId4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7" name="Google Shape;1517;g11b882ed6fa_3_30"/>
          <p:cNvSpPr txBox="1"/>
          <p:nvPr/>
        </p:nvSpPr>
        <p:spPr>
          <a:xfrm>
            <a:off x="8543925" y="2456038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18" name="Google Shape;1518;g11b882ed6fa_3_30"/>
          <p:cNvSpPr txBox="1"/>
          <p:nvPr/>
        </p:nvSpPr>
        <p:spPr>
          <a:xfrm>
            <a:off x="7958125" y="6165350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7%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519" name="Google Shape;1519;g11b882ed6fa_3_30"/>
          <p:cNvSpPr txBox="1"/>
          <p:nvPr/>
        </p:nvSpPr>
        <p:spPr>
          <a:xfrm>
            <a:off x="7592775" y="5765150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7%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520" name="Google Shape;1520;g11b882ed6fa_3_30"/>
          <p:cNvSpPr txBox="1"/>
          <p:nvPr/>
        </p:nvSpPr>
        <p:spPr>
          <a:xfrm>
            <a:off x="7112675" y="5705413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21" name="Google Shape;1521;g11b882ed6fa_3_30"/>
          <p:cNvSpPr txBox="1"/>
          <p:nvPr/>
        </p:nvSpPr>
        <p:spPr>
          <a:xfrm>
            <a:off x="6614775" y="6134450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pic>
        <p:nvPicPr>
          <p:cNvPr id="1522" name="Google Shape;1522;g11b882ed6fa_3_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0249" y="1356100"/>
            <a:ext cx="4987624" cy="497931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23" name="Google Shape;1523;g11b882ed6fa_3_30"/>
          <p:cNvGraphicFramePr/>
          <p:nvPr/>
        </p:nvGraphicFramePr>
        <p:xfrm>
          <a:off x="6990525" y="3186199"/>
          <a:ext cx="4265375" cy="2339675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9025">
                <a:tc grid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Frequência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válida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acumulativa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Válido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5,2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6,9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6,9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12,1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19,0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19,0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31,0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69,0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69,0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5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Total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24" name="Google Shape;1524;g11b882ed6fa_3_30"/>
          <p:cNvSpPr/>
          <p:nvPr/>
        </p:nvSpPr>
        <p:spPr>
          <a:xfrm>
            <a:off x="652713" y="3343663"/>
            <a:ext cx="199200" cy="179100"/>
          </a:xfrm>
          <a:prstGeom prst="ellipse">
            <a:avLst/>
          </a:prstGeom>
          <a:solidFill>
            <a:srgbClr val="4C254D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g11b882ed6fa_3_30"/>
          <p:cNvSpPr txBox="1"/>
          <p:nvPr/>
        </p:nvSpPr>
        <p:spPr>
          <a:xfrm>
            <a:off x="884475" y="3587225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526" name="Google Shape;1526;g11b882ed6fa_3_30"/>
          <p:cNvSpPr txBox="1"/>
          <p:nvPr/>
        </p:nvSpPr>
        <p:spPr>
          <a:xfrm>
            <a:off x="851900" y="3933663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527" name="Google Shape;1527;g11b882ed6fa_3_30"/>
          <p:cNvSpPr txBox="1"/>
          <p:nvPr/>
        </p:nvSpPr>
        <p:spPr>
          <a:xfrm>
            <a:off x="841401" y="3248425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528" name="Google Shape;1528;g11b882ed6fa_3_30"/>
          <p:cNvSpPr/>
          <p:nvPr/>
        </p:nvSpPr>
        <p:spPr>
          <a:xfrm>
            <a:off x="652725" y="4036563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g11b882ed6fa_3_30"/>
          <p:cNvSpPr/>
          <p:nvPr/>
        </p:nvSpPr>
        <p:spPr>
          <a:xfrm>
            <a:off x="652713" y="3690113"/>
            <a:ext cx="199200" cy="179100"/>
          </a:xfrm>
          <a:prstGeom prst="ellipse">
            <a:avLst/>
          </a:prstGeom>
          <a:solidFill>
            <a:srgbClr val="5F4E7E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g11b882ed6fa_3_30"/>
          <p:cNvSpPr txBox="1"/>
          <p:nvPr/>
        </p:nvSpPr>
        <p:spPr>
          <a:xfrm>
            <a:off x="830914" y="4054750"/>
            <a:ext cx="199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531" name="Google Shape;1531;g11b882ed6fa_3_30"/>
          <p:cNvSpPr txBox="1"/>
          <p:nvPr/>
        </p:nvSpPr>
        <p:spPr>
          <a:xfrm>
            <a:off x="790600" y="4655675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532" name="Google Shape;1532;g11b882ed6fa_3_30"/>
          <p:cNvSpPr/>
          <p:nvPr/>
        </p:nvSpPr>
        <p:spPr>
          <a:xfrm>
            <a:off x="631725" y="4375925"/>
            <a:ext cx="199200" cy="179100"/>
          </a:xfrm>
          <a:prstGeom prst="ellipse">
            <a:avLst/>
          </a:prstGeom>
          <a:solidFill>
            <a:srgbClr val="5185A7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g11b882ed6fa_3_30"/>
          <p:cNvSpPr/>
          <p:nvPr/>
        </p:nvSpPr>
        <p:spPr>
          <a:xfrm>
            <a:off x="631725" y="4722363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" name="Google Shape;1538;g126b530f0d9_1_5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3538" y="1329725"/>
            <a:ext cx="3332575" cy="3233008"/>
          </a:xfrm>
          <a:prstGeom prst="rect">
            <a:avLst/>
          </a:prstGeom>
          <a:noFill/>
          <a:ln>
            <a:noFill/>
          </a:ln>
        </p:spPr>
      </p:pic>
      <p:sp>
        <p:nvSpPr>
          <p:cNvPr id="1539" name="Google Shape;1539;g126b530f0d9_1_571"/>
          <p:cNvSpPr/>
          <p:nvPr/>
        </p:nvSpPr>
        <p:spPr>
          <a:xfrm>
            <a:off x="7103138" y="4704213"/>
            <a:ext cx="4293900" cy="1855500"/>
          </a:xfrm>
          <a:prstGeom prst="rect">
            <a:avLst/>
          </a:prstGeom>
          <a:solidFill>
            <a:srgbClr val="145D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g126b530f0d9_1_571"/>
          <p:cNvSpPr/>
          <p:nvPr/>
        </p:nvSpPr>
        <p:spPr>
          <a:xfrm>
            <a:off x="488013" y="4749288"/>
            <a:ext cx="4293900" cy="18555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g126b530f0d9_1_571"/>
          <p:cNvSpPr txBox="1"/>
          <p:nvPr/>
        </p:nvSpPr>
        <p:spPr>
          <a:xfrm>
            <a:off x="488025" y="318025"/>
            <a:ext cx="5022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200" b="1">
                <a:latin typeface="Montserrat"/>
                <a:ea typeface="Montserrat"/>
                <a:cs typeface="Montserrat"/>
                <a:sym typeface="Montserrat"/>
              </a:rPr>
              <a:t>O acesso à informações turísticas em Niterói é fácil</a:t>
            </a:r>
            <a:endParaRPr sz="2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2" name="Google Shape;1542;g126b530f0d9_1_571"/>
          <p:cNvSpPr txBox="1"/>
          <p:nvPr/>
        </p:nvSpPr>
        <p:spPr>
          <a:xfrm>
            <a:off x="7051425" y="233300"/>
            <a:ext cx="4265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200" b="1">
                <a:latin typeface="Montserrat"/>
                <a:ea typeface="Montserrat"/>
                <a:cs typeface="Montserrat"/>
                <a:sym typeface="Montserrat"/>
              </a:rPr>
              <a:t>O acesso à informações turísticas online sobre Niterói é fácil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3" name="Google Shape;1543;g126b530f0d9_1_571"/>
          <p:cNvSpPr/>
          <p:nvPr/>
        </p:nvSpPr>
        <p:spPr>
          <a:xfrm>
            <a:off x="488013" y="4749288"/>
            <a:ext cx="4293900" cy="1855500"/>
          </a:xfrm>
          <a:prstGeom prst="rect">
            <a:avLst/>
          </a:prstGeom>
          <a:solidFill>
            <a:srgbClr val="145D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544" name="Google Shape;1544;g126b530f0d9_1_571"/>
          <p:cNvGraphicFramePr/>
          <p:nvPr/>
        </p:nvGraphicFramePr>
        <p:xfrm>
          <a:off x="502288" y="4516657"/>
          <a:ext cx="4265375" cy="2341325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9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10,3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17,2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21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36,2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36,2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15,5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15,5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69,0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31,0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31,0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545" name="Google Shape;1545;g126b530f0d9_1_571"/>
          <p:cNvGraphicFramePr/>
          <p:nvPr/>
        </p:nvGraphicFramePr>
        <p:xfrm>
          <a:off x="7117411" y="4516644"/>
          <a:ext cx="4265375" cy="2088125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1675">
                <a:tc grid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Frequência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válida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Porcentagem acumulativa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Válido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3,4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6,9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26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44,8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44,8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51,7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4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13,8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13,8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65,5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20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34,5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34,5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6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Total</a:t>
                      </a:r>
                      <a:endParaRPr sz="10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58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100,0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000" u="none" strike="noStrike" cap="none"/>
                        <a:t> </a:t>
                      </a:r>
                      <a:endParaRPr sz="10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46" name="Google Shape;1546;g126b530f0d9_1_571"/>
          <p:cNvSpPr txBox="1"/>
          <p:nvPr/>
        </p:nvSpPr>
        <p:spPr>
          <a:xfrm>
            <a:off x="2766700" y="3328450"/>
            <a:ext cx="114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47" name="Google Shape;1547;g126b530f0d9_1_571"/>
          <p:cNvSpPr txBox="1"/>
          <p:nvPr/>
        </p:nvSpPr>
        <p:spPr>
          <a:xfrm>
            <a:off x="2964050" y="2187425"/>
            <a:ext cx="114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48" name="Google Shape;1548;g126b530f0d9_1_571"/>
          <p:cNvSpPr txBox="1"/>
          <p:nvPr/>
        </p:nvSpPr>
        <p:spPr>
          <a:xfrm>
            <a:off x="8990500" y="2036263"/>
            <a:ext cx="9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pic>
        <p:nvPicPr>
          <p:cNvPr id="1549" name="Google Shape;1549;g126b530f0d9_1_5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0650" y="1433900"/>
            <a:ext cx="3213190" cy="315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0" name="Google Shape;1550;g126b530f0d9_1_571"/>
          <p:cNvSpPr txBox="1"/>
          <p:nvPr/>
        </p:nvSpPr>
        <p:spPr>
          <a:xfrm>
            <a:off x="6659600" y="3351975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chemeClr val="dk1"/>
                </a:solidFill>
              </a:rPr>
              <a:t>7%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551" name="Google Shape;1551;g126b530f0d9_1_571"/>
          <p:cNvSpPr txBox="1"/>
          <p:nvPr/>
        </p:nvSpPr>
        <p:spPr>
          <a:xfrm>
            <a:off x="6179500" y="3292238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52" name="Google Shape;1552;g126b530f0d9_1_571"/>
          <p:cNvSpPr txBox="1"/>
          <p:nvPr/>
        </p:nvSpPr>
        <p:spPr>
          <a:xfrm>
            <a:off x="6230750" y="3413363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53" name="Google Shape;1553;g126b530f0d9_1_571"/>
          <p:cNvSpPr txBox="1"/>
          <p:nvPr/>
        </p:nvSpPr>
        <p:spPr>
          <a:xfrm>
            <a:off x="5681600" y="3721275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54" name="Google Shape;1554;g126b530f0d9_1_571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5" name="Google Shape;1555;g126b530f0d9_1_571"/>
          <p:cNvPicPr preferRelativeResize="0"/>
          <p:nvPr/>
        </p:nvPicPr>
        <p:blipFill rotWithShape="1">
          <a:blip r:embed="rId5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1556" name="Google Shape;1556;g126b530f0d9_1_571"/>
          <p:cNvPicPr preferRelativeResize="0"/>
          <p:nvPr/>
        </p:nvPicPr>
        <p:blipFill rotWithShape="1">
          <a:blip r:embed="rId6">
            <a:alphaModFix/>
          </a:blip>
          <a:srcRect t="7680"/>
          <a:stretch/>
        </p:blipFill>
        <p:spPr>
          <a:xfrm>
            <a:off x="11285725" y="-4647"/>
            <a:ext cx="872400" cy="1195381"/>
          </a:xfrm>
          <a:prstGeom prst="rect">
            <a:avLst/>
          </a:prstGeom>
          <a:noFill/>
          <a:ln>
            <a:noFill/>
          </a:ln>
        </p:spPr>
      </p:pic>
      <p:sp>
        <p:nvSpPr>
          <p:cNvPr id="1557" name="Google Shape;1557;g126b530f0d9_1_571"/>
          <p:cNvSpPr/>
          <p:nvPr/>
        </p:nvSpPr>
        <p:spPr>
          <a:xfrm>
            <a:off x="4512563" y="2163775"/>
            <a:ext cx="199200" cy="179100"/>
          </a:xfrm>
          <a:prstGeom prst="ellipse">
            <a:avLst/>
          </a:prstGeom>
          <a:solidFill>
            <a:srgbClr val="4C254D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g126b530f0d9_1_571"/>
          <p:cNvSpPr txBox="1"/>
          <p:nvPr/>
        </p:nvSpPr>
        <p:spPr>
          <a:xfrm>
            <a:off x="4744325" y="2407338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559" name="Google Shape;1559;g126b530f0d9_1_571"/>
          <p:cNvSpPr txBox="1"/>
          <p:nvPr/>
        </p:nvSpPr>
        <p:spPr>
          <a:xfrm>
            <a:off x="4711750" y="2753775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560" name="Google Shape;1560;g126b530f0d9_1_571"/>
          <p:cNvSpPr txBox="1"/>
          <p:nvPr/>
        </p:nvSpPr>
        <p:spPr>
          <a:xfrm>
            <a:off x="4701251" y="2068538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561" name="Google Shape;1561;g126b530f0d9_1_571"/>
          <p:cNvSpPr/>
          <p:nvPr/>
        </p:nvSpPr>
        <p:spPr>
          <a:xfrm>
            <a:off x="4512575" y="2856675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g126b530f0d9_1_571"/>
          <p:cNvSpPr/>
          <p:nvPr/>
        </p:nvSpPr>
        <p:spPr>
          <a:xfrm>
            <a:off x="4512563" y="2510225"/>
            <a:ext cx="199200" cy="179100"/>
          </a:xfrm>
          <a:prstGeom prst="ellipse">
            <a:avLst/>
          </a:prstGeom>
          <a:solidFill>
            <a:srgbClr val="5F4E7E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3" name="Google Shape;1563;g126b530f0d9_1_571"/>
          <p:cNvSpPr txBox="1"/>
          <p:nvPr/>
        </p:nvSpPr>
        <p:spPr>
          <a:xfrm>
            <a:off x="4690764" y="2874863"/>
            <a:ext cx="199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564" name="Google Shape;1564;g126b530f0d9_1_571"/>
          <p:cNvSpPr txBox="1"/>
          <p:nvPr/>
        </p:nvSpPr>
        <p:spPr>
          <a:xfrm>
            <a:off x="4650450" y="3475788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565" name="Google Shape;1565;g126b530f0d9_1_571"/>
          <p:cNvSpPr/>
          <p:nvPr/>
        </p:nvSpPr>
        <p:spPr>
          <a:xfrm>
            <a:off x="4491575" y="3196038"/>
            <a:ext cx="199200" cy="179100"/>
          </a:xfrm>
          <a:prstGeom prst="ellipse">
            <a:avLst/>
          </a:prstGeom>
          <a:solidFill>
            <a:srgbClr val="5185A7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g126b530f0d9_1_571"/>
          <p:cNvSpPr/>
          <p:nvPr/>
        </p:nvSpPr>
        <p:spPr>
          <a:xfrm>
            <a:off x="4491575" y="3542475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g126b530f0d9_1_571"/>
          <p:cNvSpPr/>
          <p:nvPr/>
        </p:nvSpPr>
        <p:spPr>
          <a:xfrm>
            <a:off x="11256488" y="2366538"/>
            <a:ext cx="199200" cy="179100"/>
          </a:xfrm>
          <a:prstGeom prst="ellipse">
            <a:avLst/>
          </a:prstGeom>
          <a:solidFill>
            <a:srgbClr val="4C254D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8" name="Google Shape;1568;g126b530f0d9_1_571"/>
          <p:cNvSpPr txBox="1"/>
          <p:nvPr/>
        </p:nvSpPr>
        <p:spPr>
          <a:xfrm>
            <a:off x="11488250" y="2610100"/>
            <a:ext cx="80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569" name="Google Shape;1569;g126b530f0d9_1_571"/>
          <p:cNvSpPr txBox="1"/>
          <p:nvPr/>
        </p:nvSpPr>
        <p:spPr>
          <a:xfrm>
            <a:off x="11455675" y="295653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570" name="Google Shape;1570;g126b530f0d9_1_571"/>
          <p:cNvSpPr txBox="1"/>
          <p:nvPr/>
        </p:nvSpPr>
        <p:spPr>
          <a:xfrm>
            <a:off x="11445176" y="227130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571" name="Google Shape;1571;g126b530f0d9_1_571"/>
          <p:cNvSpPr/>
          <p:nvPr/>
        </p:nvSpPr>
        <p:spPr>
          <a:xfrm>
            <a:off x="11256500" y="3059438"/>
            <a:ext cx="199200" cy="179100"/>
          </a:xfrm>
          <a:prstGeom prst="ellipse">
            <a:avLst/>
          </a:prstGeom>
          <a:solidFill>
            <a:srgbClr val="6D79AC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g126b530f0d9_1_571"/>
          <p:cNvSpPr/>
          <p:nvPr/>
        </p:nvSpPr>
        <p:spPr>
          <a:xfrm>
            <a:off x="11256488" y="2712988"/>
            <a:ext cx="199200" cy="179100"/>
          </a:xfrm>
          <a:prstGeom prst="ellipse">
            <a:avLst/>
          </a:prstGeom>
          <a:solidFill>
            <a:srgbClr val="5F4E7E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g126b530f0d9_1_571"/>
          <p:cNvSpPr txBox="1"/>
          <p:nvPr/>
        </p:nvSpPr>
        <p:spPr>
          <a:xfrm>
            <a:off x="11434689" y="3077625"/>
            <a:ext cx="199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574" name="Google Shape;1574;g126b530f0d9_1_571"/>
          <p:cNvSpPr txBox="1"/>
          <p:nvPr/>
        </p:nvSpPr>
        <p:spPr>
          <a:xfrm>
            <a:off x="11394375" y="367855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 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575" name="Google Shape;1575;g126b530f0d9_1_571"/>
          <p:cNvSpPr/>
          <p:nvPr/>
        </p:nvSpPr>
        <p:spPr>
          <a:xfrm>
            <a:off x="11235500" y="3398800"/>
            <a:ext cx="199200" cy="179100"/>
          </a:xfrm>
          <a:prstGeom prst="ellipse">
            <a:avLst/>
          </a:prstGeom>
          <a:solidFill>
            <a:srgbClr val="5185A7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g126b530f0d9_1_571"/>
          <p:cNvSpPr/>
          <p:nvPr/>
        </p:nvSpPr>
        <p:spPr>
          <a:xfrm>
            <a:off x="11235500" y="3745238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1" name="Google Shape;1581;g127f5b59b21_3_274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11461753" y="617880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1582" name="Google Shape;1582;g127f5b59b21_3_274"/>
          <p:cNvSpPr/>
          <p:nvPr/>
        </p:nvSpPr>
        <p:spPr>
          <a:xfrm>
            <a:off x="2409350" y="1995450"/>
            <a:ext cx="7672500" cy="286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g127f5b59b21_3_274"/>
          <p:cNvSpPr txBox="1"/>
          <p:nvPr/>
        </p:nvSpPr>
        <p:spPr>
          <a:xfrm>
            <a:off x="2854200" y="2434700"/>
            <a:ext cx="6483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POLÍTICA DO DESTINO, PLANEJAMENTO E DESENVOLVIMENTO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4" name="Google Shape;1584;g127f5b59b21_3_274"/>
          <p:cNvSpPr/>
          <p:nvPr/>
        </p:nvSpPr>
        <p:spPr>
          <a:xfrm>
            <a:off x="3426370" y="4024375"/>
            <a:ext cx="5452500" cy="36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5" name="Google Shape;1585;g127f5b59b21_3_274"/>
          <p:cNvSpPr txBox="1"/>
          <p:nvPr/>
        </p:nvSpPr>
        <p:spPr>
          <a:xfrm>
            <a:off x="0" y="6457800"/>
            <a:ext cx="21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Acervo Canva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0" name="Google Shape;1590;g1269b5c4828_2_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1864" y="1815113"/>
            <a:ext cx="4722900" cy="4985867"/>
          </a:xfrm>
          <a:prstGeom prst="rect">
            <a:avLst/>
          </a:prstGeom>
          <a:noFill/>
          <a:ln>
            <a:noFill/>
          </a:ln>
        </p:spPr>
      </p:pic>
      <p:sp>
        <p:nvSpPr>
          <p:cNvPr id="1591" name="Google Shape;1591;g1269b5c4828_2_77"/>
          <p:cNvSpPr/>
          <p:nvPr/>
        </p:nvSpPr>
        <p:spPr>
          <a:xfrm>
            <a:off x="7011513" y="3560588"/>
            <a:ext cx="4293900" cy="18555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g1269b5c4828_2_77"/>
          <p:cNvSpPr txBox="1"/>
          <p:nvPr/>
        </p:nvSpPr>
        <p:spPr>
          <a:xfrm>
            <a:off x="1988226" y="709600"/>
            <a:ext cx="8373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pt-BR" altLang="pt-BR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Niterói é uma cidade famosa e popular para prática de esportes náuticos</a:t>
            </a:r>
            <a:endParaRPr sz="3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3" name="Google Shape;1593;g1269b5c4828_2_77"/>
          <p:cNvSpPr/>
          <p:nvPr/>
        </p:nvSpPr>
        <p:spPr>
          <a:xfrm>
            <a:off x="7011525" y="3513051"/>
            <a:ext cx="4293900" cy="1950600"/>
          </a:xfrm>
          <a:prstGeom prst="rect">
            <a:avLst/>
          </a:prstGeom>
          <a:solidFill>
            <a:srgbClr val="2F5F9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594" name="Google Shape;1594;g1269b5c4828_2_77"/>
          <p:cNvGraphicFramePr/>
          <p:nvPr/>
        </p:nvGraphicFramePr>
        <p:xfrm>
          <a:off x="7025775" y="3282509"/>
          <a:ext cx="4265375" cy="2181100"/>
        </p:xfrm>
        <a:graphic>
          <a:graphicData uri="http://schemas.openxmlformats.org/drawingml/2006/table">
            <a:tbl>
              <a:tblPr>
                <a:noFill/>
                <a:tableStyleId>{AC1A5CDB-924B-4083-B72F-C9CCF705AE8D}</a:tableStyleId>
              </a:tblPr>
              <a:tblGrid>
                <a:gridCol w="5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4475">
                <a:tc gridSpan="6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1100" u="none" strike="noStrike" cap="none"/>
                        <a:t> </a:t>
                      </a:r>
                      <a:r>
                        <a:rPr lang="pt-BR" altLang="pt-BR" sz="1100" b="1" u="none" strike="noStrike" cap="none"/>
                        <a:t>Niterói é uma cidade famosa e popular para prática de esportes náuticos</a:t>
                      </a:r>
                      <a:endParaRPr sz="1100" b="1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ctr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Frequência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válida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Porcentagem acumulativa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 anchor="b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Válido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3,4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3,5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3,5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2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1,8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3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8,6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8,8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14,0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1,8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15,8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4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48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82,8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84,2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Total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98,3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Omisso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Sistema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1,7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4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Total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33339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58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100,0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altLang="pt-BR" sz="900" u="none" strike="noStrike" cap="none"/>
                        <a:t> </a:t>
                      </a:r>
                      <a:endParaRPr sz="900" b="0" i="0" u="none" strike="noStrike" cap="none">
                        <a:solidFill>
                          <a:srgbClr val="99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5" marR="7625" marT="762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95" name="Google Shape;1595;g1269b5c4828_2_77"/>
          <p:cNvSpPr txBox="1"/>
          <p:nvPr/>
        </p:nvSpPr>
        <p:spPr>
          <a:xfrm>
            <a:off x="9038325" y="2996313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96" name="Google Shape;1596;g1269b5c4828_2_77"/>
          <p:cNvSpPr/>
          <p:nvPr/>
        </p:nvSpPr>
        <p:spPr>
          <a:xfrm>
            <a:off x="399388" y="0"/>
            <a:ext cx="767275" cy="699025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97" name="Google Shape;1597;g1269b5c4828_2_77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504753" y="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1598" name="Google Shape;1598;g1269b5c4828_2_77"/>
          <p:cNvPicPr preferRelativeResize="0"/>
          <p:nvPr/>
        </p:nvPicPr>
        <p:blipFill rotWithShape="1">
          <a:blip r:embed="rId5">
            <a:alphaModFix/>
          </a:blip>
          <a:srcRect t="7680"/>
          <a:stretch/>
        </p:blipFill>
        <p:spPr>
          <a:xfrm>
            <a:off x="10794800" y="100575"/>
            <a:ext cx="1223525" cy="16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9" name="Google Shape;1599;g1269b5c4828_2_77"/>
          <p:cNvSpPr txBox="1"/>
          <p:nvPr/>
        </p:nvSpPr>
        <p:spPr>
          <a:xfrm>
            <a:off x="8543925" y="2456038"/>
            <a:ext cx="87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600" name="Google Shape;1600;g1269b5c4828_2_77"/>
          <p:cNvSpPr/>
          <p:nvPr/>
        </p:nvSpPr>
        <p:spPr>
          <a:xfrm>
            <a:off x="978388" y="3186238"/>
            <a:ext cx="199200" cy="179100"/>
          </a:xfrm>
          <a:prstGeom prst="ellipse">
            <a:avLst/>
          </a:prstGeom>
          <a:solidFill>
            <a:srgbClr val="27002C"/>
          </a:solidFill>
          <a:ln w="9525" cap="flat" cmpd="sng">
            <a:solidFill>
              <a:srgbClr val="2700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g1269b5c4828_2_77"/>
          <p:cNvSpPr txBox="1"/>
          <p:nvPr/>
        </p:nvSpPr>
        <p:spPr>
          <a:xfrm>
            <a:off x="1210150" y="3429800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2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602" name="Google Shape;1602;g1269b5c4828_2_77"/>
          <p:cNvSpPr txBox="1"/>
          <p:nvPr/>
        </p:nvSpPr>
        <p:spPr>
          <a:xfrm>
            <a:off x="1177575" y="3776238"/>
            <a:ext cx="134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3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603" name="Google Shape;1603;g1269b5c4828_2_77"/>
          <p:cNvSpPr txBox="1"/>
          <p:nvPr/>
        </p:nvSpPr>
        <p:spPr>
          <a:xfrm>
            <a:off x="1167076" y="3091000"/>
            <a:ext cx="16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1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604" name="Google Shape;1604;g1269b5c4828_2_77"/>
          <p:cNvSpPr/>
          <p:nvPr/>
        </p:nvSpPr>
        <p:spPr>
          <a:xfrm>
            <a:off x="978400" y="3879138"/>
            <a:ext cx="199200" cy="179100"/>
          </a:xfrm>
          <a:prstGeom prst="ellipse">
            <a:avLst/>
          </a:prstGeom>
          <a:solidFill>
            <a:srgbClr val="3C5187"/>
          </a:solidFill>
          <a:ln w="9525" cap="flat" cmpd="sng">
            <a:solidFill>
              <a:srgbClr val="3C5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g1269b5c4828_2_77"/>
          <p:cNvSpPr/>
          <p:nvPr/>
        </p:nvSpPr>
        <p:spPr>
          <a:xfrm>
            <a:off x="978388" y="3532688"/>
            <a:ext cx="199200" cy="179100"/>
          </a:xfrm>
          <a:prstGeom prst="ellipse">
            <a:avLst/>
          </a:prstGeom>
          <a:solidFill>
            <a:srgbClr val="34265C"/>
          </a:solidFill>
          <a:ln w="9525" cap="flat" cmpd="sng">
            <a:solidFill>
              <a:srgbClr val="3426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g1269b5c4828_2_77"/>
          <p:cNvSpPr txBox="1"/>
          <p:nvPr/>
        </p:nvSpPr>
        <p:spPr>
          <a:xfrm>
            <a:off x="1156588" y="4115588"/>
            <a:ext cx="139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4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607" name="Google Shape;1607;g1269b5c4828_2_77"/>
          <p:cNvSpPr txBox="1"/>
          <p:nvPr/>
        </p:nvSpPr>
        <p:spPr>
          <a:xfrm>
            <a:off x="1180175" y="4462050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300">
                <a:solidFill>
                  <a:srgbClr val="505050"/>
                </a:solidFill>
              </a:rPr>
              <a:t>5</a:t>
            </a:r>
            <a:endParaRPr sz="1300">
              <a:solidFill>
                <a:srgbClr val="505050"/>
              </a:solidFill>
            </a:endParaRPr>
          </a:p>
        </p:txBody>
      </p:sp>
      <p:sp>
        <p:nvSpPr>
          <p:cNvPr id="1608" name="Google Shape;1608;g1269b5c4828_2_77"/>
          <p:cNvSpPr/>
          <p:nvPr/>
        </p:nvSpPr>
        <p:spPr>
          <a:xfrm>
            <a:off x="957400" y="4218500"/>
            <a:ext cx="199200" cy="179100"/>
          </a:xfrm>
          <a:prstGeom prst="ellipse">
            <a:avLst/>
          </a:prstGeom>
          <a:solidFill>
            <a:srgbClr val="387BAF"/>
          </a:solidFill>
          <a:ln w="9525" cap="flat" cmpd="sng">
            <a:solidFill>
              <a:srgbClr val="387B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g1269b5c4828_2_77"/>
          <p:cNvSpPr/>
          <p:nvPr/>
        </p:nvSpPr>
        <p:spPr>
          <a:xfrm>
            <a:off x="957400" y="4564938"/>
            <a:ext cx="199200" cy="179100"/>
          </a:xfrm>
          <a:prstGeom prst="ellipse">
            <a:avLst/>
          </a:prstGeom>
          <a:solidFill>
            <a:srgbClr val="43A8CD"/>
          </a:solidFill>
          <a:ln w="9525" cap="flat" cmpd="sng">
            <a:solidFill>
              <a:srgbClr val="43A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"/>
          <p:cNvSpPr txBox="1">
            <a:spLocks noGrp="1"/>
          </p:cNvSpPr>
          <p:nvPr>
            <p:ph type="body" idx="1"/>
          </p:nvPr>
        </p:nvSpPr>
        <p:spPr>
          <a:xfrm>
            <a:off x="663900" y="965125"/>
            <a:ext cx="4588200" cy="48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numCol="1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t-BR" altLang="pt-BR" sz="1500" dirty="0">
                <a:solidFill>
                  <a:srgbClr val="D9D9D9"/>
                </a:solidFill>
              </a:rPr>
              <a:t>Etapas da Metodologia:</a:t>
            </a:r>
            <a:endParaRPr sz="1500" dirty="0">
              <a:solidFill>
                <a:srgbClr val="D9D9D9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500" dirty="0">
              <a:solidFill>
                <a:srgbClr val="D9D9D9"/>
              </a:solidFill>
            </a:endParaRPr>
          </a:p>
          <a:p>
            <a:pPr marL="400050" indent="-400050" algn="just">
              <a:spcBef>
                <a:spcPts val="0"/>
              </a:spcBef>
              <a:buSzPts val="2000"/>
              <a:buFont typeface="+mj-lt"/>
              <a:buAutoNum type="romanLcPeriod"/>
            </a:pPr>
            <a:r>
              <a:rPr lang="pt-BR" altLang="pt-BR" sz="1500" dirty="0">
                <a:solidFill>
                  <a:srgbClr val="D9D9D9"/>
                </a:solidFill>
              </a:rPr>
              <a:t>Revisão da literatura internacional relativa a competitividade de destinos, sendo adotado como base o modelo conceitual sugerido por </a:t>
            </a:r>
            <a:r>
              <a:rPr lang="pt-BR" altLang="pt-BR" sz="1500" dirty="0" err="1">
                <a:solidFill>
                  <a:srgbClr val="D9D9D9"/>
                </a:solidFill>
              </a:rPr>
              <a:t>Crouch</a:t>
            </a:r>
            <a:r>
              <a:rPr lang="pt-BR" altLang="pt-BR" sz="1500" dirty="0">
                <a:solidFill>
                  <a:srgbClr val="D9D9D9"/>
                </a:solidFill>
              </a:rPr>
              <a:t> (2011).</a:t>
            </a:r>
            <a:endParaRPr sz="1500" dirty="0">
              <a:solidFill>
                <a:srgbClr val="D9D9D9"/>
              </a:solidFill>
            </a:endParaRPr>
          </a:p>
          <a:p>
            <a:pPr marL="400050" indent="-400050" algn="just">
              <a:spcBef>
                <a:spcPts val="0"/>
              </a:spcBef>
              <a:buSzPts val="2000"/>
              <a:buFont typeface="+mj-lt"/>
              <a:buAutoNum type="romanLcPeriod"/>
            </a:pPr>
            <a:endParaRPr sz="1500" dirty="0">
              <a:solidFill>
                <a:srgbClr val="D9D9D9"/>
              </a:solidFill>
            </a:endParaRPr>
          </a:p>
          <a:p>
            <a:pPr marL="400050" indent="-400050" algn="just">
              <a:spcBef>
                <a:spcPts val="0"/>
              </a:spcBef>
              <a:buSzPts val="2000"/>
              <a:buFont typeface="+mj-lt"/>
              <a:buAutoNum type="romanLcPeriod"/>
            </a:pPr>
            <a:r>
              <a:rPr lang="pt-BR" altLang="pt-BR" sz="1500" dirty="0">
                <a:solidFill>
                  <a:srgbClr val="D9D9D9"/>
                </a:solidFill>
              </a:rPr>
              <a:t>Etapa qualitativa de entrevistas realizadas com atletas de esportes náuticos para adaptação ao turismo náutico esportivo e construção dos itens de avaliação do destino Niterói como destino de viagem para prática de esportes náuticos.</a:t>
            </a:r>
            <a:endParaRPr sz="1500" dirty="0">
              <a:solidFill>
                <a:srgbClr val="D9D9D9"/>
              </a:solidFill>
            </a:endParaRPr>
          </a:p>
          <a:p>
            <a:pPr marL="400050" indent="-400050" algn="just">
              <a:spcBef>
                <a:spcPts val="0"/>
              </a:spcBef>
              <a:buSzPts val="2000"/>
              <a:buFont typeface="+mj-lt"/>
              <a:buAutoNum type="romanLcPeriod"/>
            </a:pPr>
            <a:endParaRPr sz="1500" dirty="0">
              <a:solidFill>
                <a:srgbClr val="D9D9D9"/>
              </a:solidFill>
            </a:endParaRPr>
          </a:p>
          <a:p>
            <a:pPr marL="400050" indent="-400050" algn="just">
              <a:spcBef>
                <a:spcPts val="0"/>
              </a:spcBef>
              <a:buSzPts val="2000"/>
              <a:buFont typeface="+mj-lt"/>
              <a:buAutoNum type="romanLcPeriod"/>
            </a:pPr>
            <a:r>
              <a:rPr lang="pt-BR" altLang="pt-BR" sz="1500" dirty="0">
                <a:solidFill>
                  <a:srgbClr val="D9D9D9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Elaboração de questionário, composto pelas seguintes seções: perfil sociodemográfico dos entrevistados; gasto médio dos turistas e visitantes; avaliação de Niterói como destino de turismo náutico esportivo.</a:t>
            </a:r>
            <a:r>
              <a:rPr lang="pt-BR" altLang="pt-BR" sz="1500" dirty="0">
                <a:solidFill>
                  <a:srgbClr val="D9D9D9"/>
                </a:solidFill>
              </a:rPr>
              <a:t> </a:t>
            </a:r>
            <a:endParaRPr sz="1500" dirty="0">
              <a:solidFill>
                <a:srgbClr val="D9D9D9"/>
              </a:solidFill>
            </a:endParaRPr>
          </a:p>
          <a:p>
            <a:pPr marL="400050" indent="-400050" algn="just">
              <a:spcBef>
                <a:spcPts val="1400"/>
              </a:spcBef>
              <a:buSzPts val="2000"/>
              <a:buFont typeface="+mj-lt"/>
              <a:buAutoNum type="romanLcPeriod"/>
            </a:pPr>
            <a:r>
              <a:rPr lang="pt-BR" altLang="pt-BR" sz="1500" dirty="0">
                <a:solidFill>
                  <a:srgbClr val="D9D9D9"/>
                </a:solidFill>
              </a:rPr>
              <a:t>Aplicação do questionário durante o evento. A amostra por conveniência foi executada pela equipe de pesquisadores, que efetuou a abordagem de pessoas presentes no local do evento, totalizando 210 entrevistados. </a:t>
            </a:r>
            <a:endParaRPr sz="1500" dirty="0">
              <a:solidFill>
                <a:srgbClr val="D9D9D9"/>
              </a:solidFill>
            </a:endParaRPr>
          </a:p>
          <a:p>
            <a:pPr marL="400050" indent="-400050" algn="just">
              <a:spcBef>
                <a:spcPts val="1400"/>
              </a:spcBef>
              <a:buSzPts val="2000"/>
              <a:buFont typeface="+mj-lt"/>
              <a:buAutoNum type="romanLcPeriod"/>
            </a:pPr>
            <a:r>
              <a:rPr lang="pt-BR" altLang="pt-BR" sz="1500" dirty="0">
                <a:solidFill>
                  <a:schemeClr val="accent2"/>
                </a:solidFill>
              </a:rPr>
              <a:t>Análise dos dados e elaboração do relatório.</a:t>
            </a:r>
            <a:r>
              <a:rPr lang="pt-BR" altLang="pt-BR" sz="1500" dirty="0">
                <a:solidFill>
                  <a:schemeClr val="dk1"/>
                </a:solidFill>
              </a:rPr>
              <a:t> </a:t>
            </a:r>
            <a:endParaRPr sz="1500" dirty="0">
              <a:solidFill>
                <a:schemeClr val="dk1"/>
              </a:solidFill>
            </a:endParaRPr>
          </a:p>
        </p:txBody>
      </p:sp>
      <p:pic>
        <p:nvPicPr>
          <p:cNvPr id="144" name="Google Shape;144;p5"/>
          <p:cNvPicPr preferRelativeResize="0"/>
          <p:nvPr/>
        </p:nvPicPr>
        <p:blipFill rotWithShape="1">
          <a:blip r:embed="rId3">
            <a:alphaModFix/>
          </a:blip>
          <a:srcRect l="15529" r="17879"/>
          <a:stretch/>
        </p:blipFill>
        <p:spPr>
          <a:xfrm>
            <a:off x="5855075" y="0"/>
            <a:ext cx="633692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5"/>
          <p:cNvSpPr txBox="1"/>
          <p:nvPr/>
        </p:nvSpPr>
        <p:spPr>
          <a:xfrm>
            <a:off x="5855075" y="6457800"/>
            <a:ext cx="21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Acervo pexels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677;g126bb4c3c6a_0_671"/>
          <p:cNvPicPr preferRelativeResize="0"/>
          <p:nvPr/>
        </p:nvPicPr>
        <p:blipFill rotWithShape="1">
          <a:blip r:embed="rId3">
            <a:alphaModFix/>
          </a:blip>
          <a:srcRect r="62517" b="2503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5" name="Google Shape;1615;g127f5b59b21_3_12"/>
          <p:cNvSpPr/>
          <p:nvPr/>
        </p:nvSpPr>
        <p:spPr>
          <a:xfrm>
            <a:off x="2308025" y="-75"/>
            <a:ext cx="62934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g127f5b59b21_3_12"/>
          <p:cNvSpPr txBox="1"/>
          <p:nvPr/>
        </p:nvSpPr>
        <p:spPr>
          <a:xfrm>
            <a:off x="3962450" y="995125"/>
            <a:ext cx="2785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100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REFERÊNCIAS</a:t>
            </a:r>
            <a:endParaRPr sz="2100"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7" name="Google Shape;1617;g127f5b59b21_3_12"/>
          <p:cNvSpPr txBox="1"/>
          <p:nvPr/>
        </p:nvSpPr>
        <p:spPr>
          <a:xfrm>
            <a:off x="2501675" y="1953875"/>
            <a:ext cx="5906100" cy="47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CAMPEÕES Brasileiros de Canoa Havaiana são definidos em Niterói (RJ) e chegam entusiasmados para o Mundial em Londres. </a:t>
            </a:r>
            <a:r>
              <a:rPr lang="pt-BR" altLang="pt-BR" sz="1537" b="1">
                <a:solidFill>
                  <a:schemeClr val="lt2"/>
                </a:solidFill>
              </a:rPr>
              <a:t>Lance!</a:t>
            </a:r>
            <a:r>
              <a:rPr lang="pt-BR" altLang="pt-BR" sz="1537">
                <a:solidFill>
                  <a:schemeClr val="lt2"/>
                </a:solidFill>
              </a:rPr>
              <a:t>, Niterói, 4 abr. 2022. Disponível em: https://www.lance.com.br/mais-esportes/campeoes-brasileiros-de-canoa-havaiana-sao-definidos-em-niteroi-rj-e-chegam-entusiasmados-para-o-mundial-em-londres.html. Acesso em: 5 abr. 2022.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CAMPEONATO Brasileiro de Sprint Va’a – Resultados. </a:t>
            </a:r>
            <a:r>
              <a:rPr lang="pt-BR" altLang="pt-BR" sz="1537" b="1">
                <a:solidFill>
                  <a:schemeClr val="lt2"/>
                </a:solidFill>
              </a:rPr>
              <a:t>Paddle News</a:t>
            </a:r>
            <a:r>
              <a:rPr lang="pt-BR" altLang="pt-BR" sz="1537">
                <a:solidFill>
                  <a:schemeClr val="lt2"/>
                </a:solidFill>
              </a:rPr>
              <a:t>, Niterói, 5 abr. 2022. Disponível em: https://paddlenews.com.br/canoahavaiana/campeonato-brasileiro-de-sprint-vaa-resultados/. Acesso em: 5 abr. 2022.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Cavalheiro, M. B., Luz, A. B. T., &amp; Mayer, V. F. (2021). Turismo Náutico em Niterói: Levantamento Documental. </a:t>
            </a:r>
            <a:r>
              <a:rPr lang="pt-BR" altLang="pt-BR" sz="1537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http://turismonautico.uff.br/2021/05/07/relatorio-do-levantamento-documental-sobre-esportes-nauticos-em-niteroi-e-sobre-iniciativas-de-turismo-nautico-no-brasil/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505050"/>
              </a:solidFill>
            </a:endParaRPr>
          </a:p>
        </p:txBody>
      </p:sp>
      <p:pic>
        <p:nvPicPr>
          <p:cNvPr id="1619" name="Google Shape;1619;g127f5b59b21_3_12"/>
          <p:cNvPicPr preferRelativeResize="0"/>
          <p:nvPr/>
        </p:nvPicPr>
        <p:blipFill rotWithShape="1">
          <a:blip r:embed="rId5">
            <a:alphaModFix amt="97000"/>
          </a:blip>
          <a:srcRect/>
          <a:stretch/>
        </p:blipFill>
        <p:spPr>
          <a:xfrm>
            <a:off x="11461753" y="617880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1620" name="Google Shape;1620;g127f5b59b21_3_12"/>
          <p:cNvSpPr txBox="1"/>
          <p:nvPr/>
        </p:nvSpPr>
        <p:spPr>
          <a:xfrm rot="-5400000">
            <a:off x="10899450" y="216000"/>
            <a:ext cx="21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Acervo </a:t>
            </a:r>
            <a:r>
              <a:rPr lang="pt-BR" altLang="pt-BR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Canva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677;g126bb4c3c6a_0_671"/>
          <p:cNvPicPr preferRelativeResize="0"/>
          <p:nvPr/>
        </p:nvPicPr>
        <p:blipFill rotWithShape="1">
          <a:blip r:embed="rId3">
            <a:alphaModFix/>
          </a:blip>
          <a:srcRect r="62517" b="2503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6" name="Google Shape;1626;g127f5b59b21_3_70"/>
          <p:cNvSpPr/>
          <p:nvPr/>
        </p:nvSpPr>
        <p:spPr>
          <a:xfrm>
            <a:off x="2308025" y="-75"/>
            <a:ext cx="62934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g127f5b59b21_3_70"/>
          <p:cNvSpPr txBox="1"/>
          <p:nvPr/>
        </p:nvSpPr>
        <p:spPr>
          <a:xfrm>
            <a:off x="2501675" y="1953875"/>
            <a:ext cx="5906100" cy="47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Cavalheiro, M. B., Mayer, V. F., &amp; Luz, A. B. T. (2021). Turismo náutico em Niterói: Mapeamento da oferta. </a:t>
            </a:r>
            <a:r>
              <a:rPr lang="pt-BR" altLang="pt-BR" sz="1537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http://turismonautico.uff.br/wp-content/uploads/sites/380/2021/08/Relatorio-do-MAPEAMENTO_PDPA-4455_.pdf</a:t>
            </a:r>
            <a:r>
              <a:rPr lang="pt-BR" altLang="pt-BR" sz="1537">
                <a:solidFill>
                  <a:schemeClr val="lt2"/>
                </a:solidFill>
              </a:rPr>
              <a:t> 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Cavalheiro, M. B., Mayer, V. F., &amp; Luz, A. B. T. (2021). Nichos Prioritários para o Turismo Náutico de Lazer e Esportes em Niterói. </a:t>
            </a:r>
            <a:r>
              <a:rPr lang="pt-BR" altLang="pt-BR" sz="1537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https://turismonautico.uff.br/wp-content/uploads/sites/380/2021/11/Relatorio-Nichos-Prioritarios.pdf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Crouch, Geoffrey I. </a:t>
            </a:r>
            <a:r>
              <a:rPr lang="pt-BR" altLang="pt-BR" sz="1537" b="1">
                <a:solidFill>
                  <a:schemeClr val="lt2"/>
                </a:solidFill>
              </a:rPr>
              <a:t>Modelling destination competitiveness </a:t>
            </a:r>
            <a:r>
              <a:rPr lang="pt-BR" altLang="pt-BR" sz="1537">
                <a:solidFill>
                  <a:schemeClr val="lt2"/>
                </a:solidFill>
              </a:rPr>
              <a:t>: A Survey and Analysis of the Impact of Competitiveness Attributes. Melbourne: La Trobe University, 2007. p.45. (CRC for Sustainable Tourism). internal-pdf://crouch_modeldestncomp-web-2230320291/Crouch_modelDestnComp-web.pdf LB - competitiveness destination.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505050"/>
              </a:solidFill>
            </a:endParaRPr>
          </a:p>
        </p:txBody>
      </p:sp>
      <p:sp>
        <p:nvSpPr>
          <p:cNvPr id="1628" name="Google Shape;1628;g127f5b59b21_3_70"/>
          <p:cNvSpPr txBox="1"/>
          <p:nvPr/>
        </p:nvSpPr>
        <p:spPr>
          <a:xfrm>
            <a:off x="3962450" y="995125"/>
            <a:ext cx="2785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100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REFERÊNCIAS</a:t>
            </a:r>
            <a:endParaRPr sz="2100"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30" name="Google Shape;1630;g127f5b59b21_3_70"/>
          <p:cNvPicPr preferRelativeResize="0"/>
          <p:nvPr/>
        </p:nvPicPr>
        <p:blipFill rotWithShape="1">
          <a:blip r:embed="rId6">
            <a:alphaModFix amt="97000"/>
          </a:blip>
          <a:srcRect/>
          <a:stretch/>
        </p:blipFill>
        <p:spPr>
          <a:xfrm>
            <a:off x="11461753" y="617880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1631" name="Google Shape;1631;g127f5b59b21_3_70"/>
          <p:cNvSpPr txBox="1"/>
          <p:nvPr/>
        </p:nvSpPr>
        <p:spPr>
          <a:xfrm rot="-5400000">
            <a:off x="10899450" y="216000"/>
            <a:ext cx="21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Acervo </a:t>
            </a:r>
            <a:r>
              <a:rPr lang="pt-BR" altLang="pt-BR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Canva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677;g126bb4c3c6a_0_671"/>
          <p:cNvPicPr preferRelativeResize="0"/>
          <p:nvPr/>
        </p:nvPicPr>
        <p:blipFill rotWithShape="1">
          <a:blip r:embed="rId3">
            <a:alphaModFix/>
          </a:blip>
          <a:srcRect r="62517" b="2503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7" name="Google Shape;1637;g127f5b59b21_3_78"/>
          <p:cNvSpPr/>
          <p:nvPr/>
        </p:nvSpPr>
        <p:spPr>
          <a:xfrm>
            <a:off x="2308025" y="-75"/>
            <a:ext cx="62934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g127f5b59b21_3_78"/>
          <p:cNvSpPr txBox="1"/>
          <p:nvPr/>
        </p:nvSpPr>
        <p:spPr>
          <a:xfrm>
            <a:off x="2501675" y="1953875"/>
            <a:ext cx="5906100" cy="51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Crouch, G. I. Destination Competitiveness: An Analysis of Determinant Attributes. </a:t>
            </a:r>
            <a:r>
              <a:rPr lang="pt-BR" altLang="pt-BR" sz="1537" b="1">
                <a:solidFill>
                  <a:schemeClr val="lt2"/>
                </a:solidFill>
              </a:rPr>
              <a:t>Journal of Travel Research</a:t>
            </a:r>
            <a:r>
              <a:rPr lang="pt-BR" altLang="pt-BR" sz="1537">
                <a:solidFill>
                  <a:schemeClr val="lt2"/>
                </a:solidFill>
              </a:rPr>
              <a:t>, La Trobe University, Melbourne, Australia, 50, 1, p. (27–45). janeiro, 2011. Disponível em: </a:t>
            </a:r>
            <a:r>
              <a:rPr lang="pt-BR" altLang="pt-BR" sz="1537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https://journals.sagepub.com/doi/10.1177/0047287510362776</a:t>
            </a:r>
            <a:r>
              <a:rPr lang="pt-BR" altLang="pt-BR" sz="1537">
                <a:solidFill>
                  <a:schemeClr val="lt2"/>
                </a:solidFill>
              </a:rPr>
              <a:t>. Acesso em 10 de abril 2022.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NETO, A. Q. et al. Rethinking competitiveness: important attributes for a successful scuba diving destination. </a:t>
            </a:r>
            <a:r>
              <a:rPr lang="pt-BR" altLang="pt-BR" sz="1537" b="1">
                <a:solidFill>
                  <a:schemeClr val="lt2"/>
                </a:solidFill>
              </a:rPr>
              <a:t>Tourism Recreation Research</a:t>
            </a:r>
            <a:r>
              <a:rPr lang="pt-BR" altLang="pt-BR" sz="1537">
                <a:solidFill>
                  <a:schemeClr val="lt2"/>
                </a:solidFill>
              </a:rPr>
              <a:t>, v. 42, n. 3, p. 356–366, 2017. Disponível em: </a:t>
            </a:r>
            <a:r>
              <a:rPr lang="pt-BR" altLang="pt-BR" sz="1537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https://doi.org/10.1080/02508281.2017.1308086</a:t>
            </a:r>
            <a:r>
              <a:rPr lang="pt-BR" altLang="pt-BR" sz="1537">
                <a:solidFill>
                  <a:schemeClr val="lt2"/>
                </a:solidFill>
              </a:rPr>
              <a:t>&gt;. Acesso em 8 de abril 2022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chemeClr val="lt2"/>
                </a:solidFill>
              </a:rPr>
              <a:t>POPULARIZAÇÃO de canoas havaianas imprime nova vocação à Praia de Charitas. </a:t>
            </a:r>
            <a:r>
              <a:rPr lang="pt-BR" altLang="pt-BR" sz="1537" b="1">
                <a:solidFill>
                  <a:schemeClr val="lt2"/>
                </a:solidFill>
              </a:rPr>
              <a:t>O Globo</a:t>
            </a:r>
            <a:r>
              <a:rPr lang="pt-BR" altLang="pt-BR" sz="1537">
                <a:solidFill>
                  <a:schemeClr val="lt2"/>
                </a:solidFill>
              </a:rPr>
              <a:t>, [S. l.], 20 nov. 2021. Disponível em: https://oglobo.globo.com/rio/bairros/popularizacao-de-canoas-havaianas-imprime-nova-vocacao-praia-de-charitas-1-25284442. Acesso em: 15 abr. 2022.</a:t>
            </a: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endParaRPr sz="1537">
              <a:solidFill>
                <a:schemeClr val="lt2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505050"/>
              </a:solidFill>
            </a:endParaRPr>
          </a:p>
        </p:txBody>
      </p:sp>
      <p:sp>
        <p:nvSpPr>
          <p:cNvPr id="1639" name="Google Shape;1639;g127f5b59b21_3_78"/>
          <p:cNvSpPr txBox="1"/>
          <p:nvPr/>
        </p:nvSpPr>
        <p:spPr>
          <a:xfrm>
            <a:off x="3962450" y="995125"/>
            <a:ext cx="2785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100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REFERÊNCIAS</a:t>
            </a:r>
            <a:endParaRPr sz="2100"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41" name="Google Shape;1641;g127f5b59b21_3_78"/>
          <p:cNvPicPr preferRelativeResize="0"/>
          <p:nvPr/>
        </p:nvPicPr>
        <p:blipFill rotWithShape="1">
          <a:blip r:embed="rId6">
            <a:alphaModFix amt="97000"/>
          </a:blip>
          <a:srcRect/>
          <a:stretch/>
        </p:blipFill>
        <p:spPr>
          <a:xfrm>
            <a:off x="11461753" y="617880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1642" name="Google Shape;1642;g127f5b59b21_3_78"/>
          <p:cNvSpPr txBox="1"/>
          <p:nvPr/>
        </p:nvSpPr>
        <p:spPr>
          <a:xfrm rot="-5400000">
            <a:off x="10899450" y="216000"/>
            <a:ext cx="21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Acervo </a:t>
            </a:r>
            <a:r>
              <a:rPr lang="pt-BR" altLang="pt-BR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Canva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g127f5b59b21_3_34"/>
          <p:cNvSpPr/>
          <p:nvPr/>
        </p:nvSpPr>
        <p:spPr>
          <a:xfrm>
            <a:off x="2308025" y="-75"/>
            <a:ext cx="37881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g127f5b59b21_3_34"/>
          <p:cNvSpPr txBox="1"/>
          <p:nvPr/>
        </p:nvSpPr>
        <p:spPr>
          <a:xfrm>
            <a:off x="2809325" y="661350"/>
            <a:ext cx="2785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100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ORGANIZAÇÃO</a:t>
            </a:r>
            <a:endParaRPr sz="2100"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0" name="Google Shape;1650;g127f5b59b21_3_34"/>
          <p:cNvSpPr txBox="1"/>
          <p:nvPr/>
        </p:nvSpPr>
        <p:spPr>
          <a:xfrm>
            <a:off x="2558675" y="1561075"/>
            <a:ext cx="3286800" cy="51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Coordenação do Projeto</a:t>
            </a:r>
            <a:r>
              <a:rPr lang="pt-BR" altLang="pt-BR">
                <a:solidFill>
                  <a:srgbClr val="505050"/>
                </a:solidFill>
              </a:rPr>
              <a:t> </a:t>
            </a:r>
            <a:endParaRPr>
              <a:solidFill>
                <a:srgbClr val="50505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Verônica Feder Mayer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Coordenadora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Marcello de Barros Tomé Machado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Vice-coordenador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Autoras do relatório</a:t>
            </a:r>
            <a:endParaRPr b="1"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Aline Barbosa Tinoco Luz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Verônica Feder Mayer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</a:ext>
              </a:extLs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Mariana Brandão Cavalheiro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</a:ext>
              </a:extLs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Edição e Layout</a:t>
            </a:r>
            <a:endParaRPr b="1"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Éricka Cristina Vaz Silva de Abreu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Helena de Sant Anna Barra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Lucas de Melo Freitas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Tabulação e análise dos dados</a:t>
            </a:r>
            <a:endParaRPr b="1"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Tércio Pereira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505050"/>
              </a:solidFill>
            </a:endParaRPr>
          </a:p>
        </p:txBody>
      </p:sp>
      <p:pic>
        <p:nvPicPr>
          <p:cNvPr id="1651" name="Google Shape;1651;g127f5b59b21_3_34"/>
          <p:cNvPicPr preferRelativeResize="0"/>
          <p:nvPr/>
        </p:nvPicPr>
        <p:blipFill rotWithShape="1">
          <a:blip r:embed="rId3">
            <a:alphaModFix/>
          </a:blip>
          <a:srcRect r="50142"/>
          <a:stretch/>
        </p:blipFill>
        <p:spPr>
          <a:xfrm>
            <a:off x="6113446" y="0"/>
            <a:ext cx="60785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2" name="Google Shape;1652;g127f5b59b21_3_34"/>
          <p:cNvSpPr txBox="1"/>
          <p:nvPr/>
        </p:nvSpPr>
        <p:spPr>
          <a:xfrm>
            <a:off x="6113450" y="6534000"/>
            <a:ext cx="21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Acervo Canva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53" name="Google Shape;1653;g127f5b59b21_3_34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11461753" y="617880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g127f5b59b21_3_0"/>
          <p:cNvSpPr/>
          <p:nvPr/>
        </p:nvSpPr>
        <p:spPr>
          <a:xfrm>
            <a:off x="2308025" y="-75"/>
            <a:ext cx="37881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g127f5b59b21_3_0"/>
          <p:cNvSpPr txBox="1"/>
          <p:nvPr/>
        </p:nvSpPr>
        <p:spPr>
          <a:xfrm>
            <a:off x="2809325" y="661350"/>
            <a:ext cx="2785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100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ORGANIZAÇÃO</a:t>
            </a:r>
            <a:endParaRPr sz="2100"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1" name="Google Shape;1661;g127f5b59b21_3_0"/>
          <p:cNvSpPr txBox="1"/>
          <p:nvPr/>
        </p:nvSpPr>
        <p:spPr>
          <a:xfrm>
            <a:off x="2558675" y="1561075"/>
            <a:ext cx="3286800" cy="4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b="1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Pesquisadores de Campo </a:t>
            </a:r>
            <a:endParaRPr b="1"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Aline Barbosa Tinoco Luz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Bruna Figueiredo de Jesus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Bruna Teixeira Borges de Oliveira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Carolina Farias Soares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Carollyna Oliveira Terra Pinto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Éricka Cristina Vaz Silva de Abreu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Helena de Sant Anna Barra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Karoline Cordeiro e Silva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Lívia Einstoss Barbosa Siqueira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Lucas de Melo Freitas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Luiza Fernandes de Carvalho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Mariana Brandão Cavalheiro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Rhaíssa Silva Oliveira Vaz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Thiago de Carvalho Souza </a:t>
            </a: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505050"/>
              </a:solidFill>
            </a:endParaRPr>
          </a:p>
        </p:txBody>
      </p:sp>
      <p:pic>
        <p:nvPicPr>
          <p:cNvPr id="1662" name="Google Shape;1662;g127f5b59b21_3_0"/>
          <p:cNvPicPr preferRelativeResize="0"/>
          <p:nvPr/>
        </p:nvPicPr>
        <p:blipFill rotWithShape="1">
          <a:blip r:embed="rId3">
            <a:alphaModFix/>
          </a:blip>
          <a:srcRect r="50142"/>
          <a:stretch/>
        </p:blipFill>
        <p:spPr>
          <a:xfrm>
            <a:off x="6113446" y="0"/>
            <a:ext cx="60785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3" name="Google Shape;1663;g127f5b59b21_3_0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11461753" y="617880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1664" name="Google Shape;1664;g127f5b59b21_3_0"/>
          <p:cNvSpPr txBox="1"/>
          <p:nvPr/>
        </p:nvSpPr>
        <p:spPr>
          <a:xfrm>
            <a:off x="6113450" y="6534000"/>
            <a:ext cx="21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Acervo Canva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7" name="Google Shape;1677;g126bb4c3c6a_0_671"/>
          <p:cNvPicPr preferRelativeResize="0"/>
          <p:nvPr/>
        </p:nvPicPr>
        <p:blipFill rotWithShape="1">
          <a:blip r:embed="rId3">
            <a:alphaModFix/>
          </a:blip>
          <a:srcRect r="62517" b="25031"/>
          <a:stretch/>
        </p:blipFill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0" name="Google Shape;1670;g126bb4c3c6a_0_671" descr="Logotipo, nome da empresa  Descrição gerada automaticamente"/>
          <p:cNvPicPr preferRelativeResize="0"/>
          <p:nvPr/>
        </p:nvPicPr>
        <p:blipFill rotWithShape="1">
          <a:blip r:embed="rId4">
            <a:alphaModFix/>
          </a:blip>
          <a:srcRect t="32040" b="25346"/>
          <a:stretch/>
        </p:blipFill>
        <p:spPr>
          <a:xfrm>
            <a:off x="6748388" y="796350"/>
            <a:ext cx="5092324" cy="24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1" name="Google Shape;1671;g126bb4c3c6a_0_6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8829" y="5816925"/>
            <a:ext cx="680075" cy="6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2" name="Google Shape;1672;g126bb4c3c6a_0_6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4803" y="4923225"/>
            <a:ext cx="648129" cy="6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3" name="Google Shape;1673;g126bb4c3c6a_0_671"/>
          <p:cNvPicPr preferRelativeResize="0"/>
          <p:nvPr/>
        </p:nvPicPr>
        <p:blipFill rotWithShape="1">
          <a:blip r:embed="rId7">
            <a:alphaModFix/>
          </a:blip>
          <a:srcRect l="22377" t="20074" r="16979" b="17794"/>
          <a:stretch/>
        </p:blipFill>
        <p:spPr>
          <a:xfrm>
            <a:off x="7355975" y="3939965"/>
            <a:ext cx="445325" cy="468123"/>
          </a:xfrm>
          <a:prstGeom prst="rect">
            <a:avLst/>
          </a:prstGeom>
          <a:noFill/>
          <a:ln>
            <a:noFill/>
          </a:ln>
        </p:spPr>
      </p:pic>
      <p:sp>
        <p:nvSpPr>
          <p:cNvPr id="1674" name="Google Shape;1674;g126bb4c3c6a_0_671">
            <a:hlinkClick r:id="rId8"/>
          </p:cNvPr>
          <p:cNvSpPr txBox="1"/>
          <p:nvPr/>
        </p:nvSpPr>
        <p:spPr>
          <a:xfrm>
            <a:off x="7910225" y="3958475"/>
            <a:ext cx="3051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700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turismonautico.uff.br</a:t>
            </a:r>
            <a:endParaRPr sz="1700"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5" name="Google Shape;1675;g126bb4c3c6a_0_671">
            <a:hlinkClick r:id="rId9"/>
          </p:cNvPr>
          <p:cNvSpPr txBox="1"/>
          <p:nvPr/>
        </p:nvSpPr>
        <p:spPr>
          <a:xfrm>
            <a:off x="7995450" y="5017475"/>
            <a:ext cx="305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600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@turismonautico_niteroi</a:t>
            </a:r>
            <a:endParaRPr sz="1600"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6" name="Google Shape;1676;g126bb4c3c6a_0_671"/>
          <p:cNvSpPr txBox="1"/>
          <p:nvPr/>
        </p:nvSpPr>
        <p:spPr>
          <a:xfrm>
            <a:off x="8114450" y="5911175"/>
            <a:ext cx="3275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600">
                <a:solidFill>
                  <a:srgbClr val="505050"/>
                </a:solidFill>
                <a:latin typeface="Montserrat"/>
                <a:ea typeface="Montserrat"/>
                <a:cs typeface="Montserrat"/>
                <a:sym typeface="Montserrat"/>
              </a:rPr>
              <a:t>turismonautico.fth@id.uff.br</a:t>
            </a:r>
            <a:endParaRPr sz="1600">
              <a:solidFill>
                <a:srgbClr val="505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8" name="Google Shape;1678;g126bb4c3c6a_0_671"/>
          <p:cNvSpPr/>
          <p:nvPr/>
        </p:nvSpPr>
        <p:spPr>
          <a:xfrm>
            <a:off x="-16925" y="-7375"/>
            <a:ext cx="14415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g126bb4c3c6a_0_671"/>
          <p:cNvSpPr txBox="1"/>
          <p:nvPr/>
        </p:nvSpPr>
        <p:spPr>
          <a:xfrm>
            <a:off x="1500775" y="6512725"/>
            <a:ext cx="21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Acervo </a:t>
            </a:r>
            <a:r>
              <a:rPr lang="pt-BR" altLang="pt-BR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Canva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26c6415c38_2_3"/>
          <p:cNvSpPr/>
          <p:nvPr/>
        </p:nvSpPr>
        <p:spPr>
          <a:xfrm>
            <a:off x="0" y="5293900"/>
            <a:ext cx="2850600" cy="36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126c6415c38_2_3"/>
          <p:cNvSpPr txBox="1"/>
          <p:nvPr/>
        </p:nvSpPr>
        <p:spPr>
          <a:xfrm>
            <a:off x="2255450" y="4618275"/>
            <a:ext cx="1129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sz="3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g126c6415c38_2_3"/>
          <p:cNvSpPr txBox="1"/>
          <p:nvPr/>
        </p:nvSpPr>
        <p:spPr>
          <a:xfrm>
            <a:off x="3433625" y="4756575"/>
            <a:ext cx="44424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SUMÁRIO EXECUTIVO</a:t>
            </a:r>
            <a:endParaRPr sz="29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4" name="Google Shape;154;g126c6415c38_2_3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11461753" y="6178800"/>
            <a:ext cx="556575" cy="5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sp>
        <p:nvSpPr>
          <p:cNvPr id="155" name="Google Shape;155;g126c6415c38_2_3"/>
          <p:cNvSpPr txBox="1"/>
          <p:nvPr/>
        </p:nvSpPr>
        <p:spPr>
          <a:xfrm>
            <a:off x="0" y="6457800"/>
            <a:ext cx="218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Acervo projeto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 txBox="1">
            <a:spLocks noGrp="1"/>
          </p:cNvSpPr>
          <p:nvPr>
            <p:ph type="title"/>
          </p:nvPr>
        </p:nvSpPr>
        <p:spPr>
          <a:xfrm>
            <a:off x="897550" y="1524000"/>
            <a:ext cx="4057800" cy="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br>
              <a:rPr lang="pt-BR" altLang="pt-BR" sz="48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altLang="pt-BR" sz="2800" b="1">
                <a:latin typeface="Montserrat"/>
                <a:ea typeface="Montserrat"/>
                <a:cs typeface="Montserrat"/>
                <a:sym typeface="Montserrat"/>
              </a:rPr>
              <a:t>Principais resultados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1" name="Google Shape;161;p6"/>
          <p:cNvPicPr preferRelativeResize="0"/>
          <p:nvPr/>
        </p:nvPicPr>
        <p:blipFill rotWithShape="1">
          <a:blip r:embed="rId3">
            <a:alphaModFix/>
          </a:blip>
          <a:srcRect t="46287" b="29825"/>
          <a:stretch/>
        </p:blipFill>
        <p:spPr>
          <a:xfrm>
            <a:off x="0" y="0"/>
            <a:ext cx="12191999" cy="12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6"/>
          <p:cNvSpPr txBox="1"/>
          <p:nvPr/>
        </p:nvSpPr>
        <p:spPr>
          <a:xfrm>
            <a:off x="6862150" y="1524000"/>
            <a:ext cx="4414800" cy="5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 b="1" dirty="0">
                <a:solidFill>
                  <a:srgbClr val="D9D9D9"/>
                </a:solidFill>
              </a:rPr>
              <a:t>A Cidade de Niterói possui uma estreita relação com a canoa havaiana. </a:t>
            </a:r>
            <a:br>
              <a:rPr lang="pt-BR" altLang="pt-BR" sz="1537" b="1" dirty="0">
                <a:solidFill>
                  <a:srgbClr val="D9D9D9"/>
                </a:solidFill>
              </a:rPr>
            </a:br>
            <a:br>
              <a:rPr lang="pt-BR" altLang="pt-BR" sz="1537" dirty="0">
                <a:solidFill>
                  <a:srgbClr val="D9D9D9"/>
                </a:solidFill>
              </a:rPr>
            </a:br>
            <a:r>
              <a:rPr lang="pt-BR" altLang="pt-BR" sz="1537" dirty="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A representativa parcela de respondentes residentes da amostra (56%) revela o interesse da comunidade local pela canoa havaiana, seja para a prática efetiva do esporte ou para admiração desse esporte. </a:t>
            </a:r>
            <a:endParaRPr sz="1537" dirty="0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37" dirty="0">
              <a:solidFill>
                <a:srgbClr val="D9D9D9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537" b="1" dirty="0">
                <a:solidFill>
                  <a:srgbClr val="D9D9D9"/>
                </a:solidFill>
              </a:rPr>
              <a:t>Eventos esportivos náuticos apresentam ampla capacidade de atração de público.</a:t>
            </a:r>
            <a:endParaRPr sz="1537" b="1" dirty="0">
              <a:solidFill>
                <a:srgbClr val="D9D9D9"/>
              </a:solidFill>
            </a:endParaRPr>
          </a:p>
          <a:p>
            <a:pPr lvl="0" algn="just">
              <a:spcBef>
                <a:spcPts val="1400"/>
              </a:spcBef>
              <a:buSzPts val="2000"/>
            </a:pPr>
            <a:r>
              <a:rPr lang="pt-BR" altLang="pt-BR" sz="1537" dirty="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Embora a maioria dos turistas e visitantes entrevistados pratique esportes náuticos, uma parcela relevante dos turistas e visitantes presentes no evento (36%) não são praticantes, confirmando a possibilidade de atração de diferentes perfis  para eventos como este.</a:t>
            </a:r>
            <a:endParaRPr sz="1537" dirty="0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537" dirty="0"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D9D9D9"/>
              </a:solidFill>
            </a:endParaRPr>
          </a:p>
        </p:txBody>
      </p:sp>
      <p:sp>
        <p:nvSpPr>
          <p:cNvPr id="163" name="Google Shape;163;p6"/>
          <p:cNvSpPr txBox="1"/>
          <p:nvPr/>
        </p:nvSpPr>
        <p:spPr>
          <a:xfrm>
            <a:off x="836850" y="2667000"/>
            <a:ext cx="4414800" cy="3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537" b="1">
                <a:solidFill>
                  <a:srgbClr val="D9D9D9"/>
                </a:solidFill>
              </a:rPr>
              <a:t>Os eventos náuticos esportivos em Niterói possuem grande capacidade de atração de turistas e visitantes.</a:t>
            </a:r>
            <a:endParaRPr sz="1537" b="1">
              <a:solidFill>
                <a:srgbClr val="D9D9D9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t-BR" altLang="pt-BR" sz="1537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Embora a maior parte dos entrevistados seja composta de residentes de Niterói, uma parcela considerável da amostra (44%) é composta de não-residentes, demonstrando a grande capacidade de atração de turistas e visitantes destes eventos náuticos esportivos. </a:t>
            </a:r>
            <a:endParaRPr sz="1537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537" b="1"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Google Shape;164;p6"/>
          <p:cNvPicPr preferRelativeResize="0"/>
          <p:nvPr/>
        </p:nvPicPr>
        <p:blipFill rotWithShape="1">
          <a:blip r:embed="rId4">
            <a:alphaModFix amt="97000"/>
          </a:blip>
          <a:srcRect/>
          <a:stretch/>
        </p:blipFill>
        <p:spPr>
          <a:xfrm>
            <a:off x="11519513" y="6185850"/>
            <a:ext cx="473475" cy="473475"/>
          </a:xfrm>
          <a:prstGeom prst="rect">
            <a:avLst/>
          </a:prstGeom>
          <a:noFill/>
          <a:ln>
            <a:noFill/>
          </a:ln>
          <a:effectLst>
            <a:outerShdw algn="bl" rotWithShape="0">
              <a:srgbClr val="000000">
                <a:alpha val="2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5540</Words>
  <Application>Microsoft Office PowerPoint</Application>
  <PresentationFormat>Widescreen</PresentationFormat>
  <Paragraphs>2840</Paragraphs>
  <Slides>75</Slides>
  <Notes>75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75</vt:i4>
      </vt:variant>
    </vt:vector>
  </HeadingPairs>
  <TitlesOfParts>
    <vt:vector size="76" baseType="lpstr">
      <vt:lpstr>Simple Dark</vt:lpstr>
      <vt:lpstr>Apresentação do PowerPoint</vt:lpstr>
      <vt:lpstr>Sobre o projeto  e esta pesquisa  </vt:lpstr>
      <vt:lpstr>A Cidade de Niterói</vt:lpstr>
      <vt:lpstr> O evento</vt:lpstr>
      <vt:lpstr>Apresentação do PowerPoint</vt:lpstr>
      <vt:lpstr>Apresentação do PowerPoint</vt:lpstr>
      <vt:lpstr>Apresentação do PowerPoint</vt:lpstr>
      <vt:lpstr>Apresentação do PowerPoint</vt:lpstr>
      <vt:lpstr> Principais resultados</vt:lpstr>
      <vt:lpstr> Principais resultados</vt:lpstr>
      <vt:lpstr> Principais resultados</vt:lpstr>
      <vt:lpstr> Principais resultados</vt:lpstr>
      <vt:lpstr> Principais resultados</vt:lpstr>
      <vt:lpstr>Apresentação do PowerPoint</vt:lpstr>
      <vt:lpstr>Perfil dos turistas e visitantes presentes </vt:lpstr>
      <vt:lpstr>Perfil dos turistas e visitantes presentes </vt:lpstr>
      <vt:lpstr>Composição da amostra   </vt:lpstr>
      <vt:lpstr>Composição da amostra   </vt:lpstr>
      <vt:lpstr>Composição da amostra   </vt:lpstr>
      <vt:lpstr>Composição da amostra   </vt:lpstr>
      <vt:lpstr>Composição da amostra   </vt:lpstr>
      <vt:lpstr>Composição da amostra   </vt:lpstr>
      <vt:lpstr>Composição da amostra   </vt:lpstr>
      <vt:lpstr>Composição da amostra   </vt:lpstr>
      <vt:lpstr>Composição da amostra   </vt:lpstr>
      <vt:lpstr>Composição da amostra   </vt:lpstr>
      <vt:lpstr>Composição da amostra   </vt:lpstr>
      <vt:lpstr>Apresentação do PowerPoint</vt:lpstr>
      <vt:lpstr>  Satisfação dos turistas e visitantes</vt:lpstr>
      <vt:lpstr>Satisfação Geral com o Evento   </vt:lpstr>
      <vt:lpstr>Satisfação Geral com o Evento   </vt:lpstr>
      <vt:lpstr>Satisfação Geral com o Evento   </vt:lpstr>
      <vt:lpstr>Experiência no evento   </vt:lpstr>
      <vt:lpstr>Satisfação com a experiência em Niterói  </vt:lpstr>
      <vt:lpstr>Intenções dos visitantes e turistas   </vt:lpstr>
      <vt:lpstr>Apresentação do PowerPoint</vt:lpstr>
      <vt:lpstr>  Avaliação do destino Niterói</vt:lpstr>
      <vt:lpstr>Apresentação do PowerPoint</vt:lpstr>
      <vt:lpstr>Apresentação do PowerPoint</vt:lpstr>
      <vt:lpstr> Niterói oferece condições fáceis para praticar esportes náuticos  </vt:lpstr>
      <vt:lpstr>Apresentação do PowerPoint</vt:lpstr>
      <vt:lpstr>Apresentação do PowerPoint</vt:lpstr>
      <vt:lpstr>Apresentação do PowerPoint</vt:lpstr>
      <vt:lpstr>Na cidade existem bons locais disponíveis para guarda dos equipamentos esportivos  </vt:lpstr>
      <vt:lpstr>O acesso dos equipamentos à água é fácil em Niterói (presença de cavaletes, carretas, rampas ou píers)  </vt:lpstr>
      <vt:lpstr>Na cidade existem opções de praticar atividades de aventura adicionais   </vt:lpstr>
      <vt:lpstr>Apresentação do PowerPoint</vt:lpstr>
      <vt:lpstr>Os prestadores de serviços de esportes náuticos da cidade são amigáveis e hospitaleiros </vt:lpstr>
      <vt:lpstr>Na cidade existem bons condutores, instrutores e guias para a prática de esportes náuticos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Mariana Brandao</dc:creator>
  <cp:lastModifiedBy>Aline Luz</cp:lastModifiedBy>
  <cp:revision>18</cp:revision>
  <dcterms:created xsi:type="dcterms:W3CDTF">2021-06-25T00:42:17Z</dcterms:created>
  <dcterms:modified xsi:type="dcterms:W3CDTF">2022-12-22T22:23:39Z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